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colors6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data6.xml" ContentType="application/vnd.openxmlformats-officedocument.drawingml.diagramData+xml"/>
  <Override PartName="/ppt/diagrams/quickStyle6.xml" ContentType="application/vnd.openxmlformats-officedocument.drawingml.diagramStyle+xml"/>
  <Override PartName="/ppt/diagrams/colors5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data5.xml" ContentType="application/vnd.openxmlformats-officedocument.drawingml.diagramData+xml"/>
  <Override PartName="/ppt/diagrams/quickStyle5.xml" ContentType="application/vnd.openxmlformats-officedocument.drawingml.diagramStyle+xml"/>
  <Override PartName="/ppt/diagrams/colors4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quickStyle4.xml" ContentType="application/vnd.openxmlformats-officedocument.drawingml.diagramStyle+xml"/>
  <Override PartName="/ppt/diagrams/layout7.xml" ContentType="application/vnd.openxmlformats-officedocument.drawingml.diagramLayout+xml"/>
  <Override PartName="/ppt/diagrams/data1.xml" ContentType="application/vnd.openxmlformats-officedocument.drawingml.diagramData+xml"/>
  <Override PartName="/ppt/diagrams/quickStyle7.xml" ContentType="application/vnd.openxmlformats-officedocument.drawingml.diagramStyle+xml"/>
  <Override PartName="/ppt/diagrams/drawing7.xml" ContentType="application/vnd.ms-office.drawingml.diagramDrawing+xml"/>
  <Override PartName="/ppt/diagrams/colors8.xml" ContentType="application/vnd.openxmlformats-officedocument.drawingml.diagramColors+xml"/>
  <Override PartName="/ppt/diagrams/quickStyle9.xml" ContentType="application/vnd.openxmlformats-officedocument.drawingml.diagramStyle+xml"/>
  <Override PartName="/ppt/diagrams/data7.xml" ContentType="application/vnd.openxmlformats-officedocument.drawingml.diagramData+xml"/>
  <Override PartName="/ppt/diagrams/layout8.xml" ContentType="application/vnd.openxmlformats-officedocument.drawingml.diagramLayout+xml"/>
  <Override PartName="/ppt/diagrams/data2.xml" ContentType="application/vnd.openxmlformats-officedocument.drawingml.diagramData+xml"/>
  <Override PartName="/ppt/diagrams/quickStyle8.xml" ContentType="application/vnd.openxmlformats-officedocument.drawingml.diagramStyle+xml"/>
  <Override PartName="/ppt/diagrams/quickStyle1.xml" ContentType="application/vnd.openxmlformats-officedocument.drawingml.diagramStyle+xml"/>
  <Override PartName="/ppt/diagrams/drawing8.xml" ContentType="application/vnd.ms-office.drawingml.diagramDrawing+xml"/>
  <Override PartName="/ppt/diagrams/colors9.xml" ContentType="application/vnd.openxmlformats-officedocument.drawingml.diagramColors+xml"/>
  <Override PartName="/ppt/diagrams/layout2.xml" ContentType="application/vnd.openxmlformats-officedocument.drawingml.diagramLayout+xml"/>
  <Override PartName="/ppt/diagrams/data8.xml" ContentType="application/vnd.openxmlformats-officedocument.drawingml.diagramData+xml"/>
  <Override PartName="/ppt/diagrams/layout9.xml" ContentType="application/vnd.openxmlformats-officedocument.drawingml.diagramLayout+xml"/>
  <Override PartName="/ppt/diagrams/data3.xml" ContentType="application/vnd.openxmlformats-officedocument.drawingml.diagramData+xml"/>
  <Override PartName="/ppt/diagrams/drawing9.xml" ContentType="application/vnd.ms-office.drawingml.diagramDrawing+xml"/>
  <Override PartName="/ppt/diagrams/quickStyle2.xml" ContentType="application/vnd.openxmlformats-officedocument.drawingml.diagramStyle+xml"/>
  <Override PartName="/ppt/diagrams/colors1.xml" ContentType="application/vnd.openxmlformats-officedocument.drawingml.diagramColors+xml"/>
  <Override PartName="/ppt/diagrams/colors7.xml" ContentType="application/vnd.openxmlformats-officedocument.drawingml.diagramColors+xml"/>
  <Override PartName="/ppt/diagrams/drawing6.xml" ContentType="application/vnd.ms-office.drawingml.diagramDrawing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colors2.xml" ContentType="application/vnd.openxmlformats-officedocument.drawingml.diagramColors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data9.xml" ContentType="application/vnd.openxmlformats-officedocument.drawingml.diagramData+xml"/>
  <Override PartName="/ppt/diagrams/colors3.xml" ContentType="application/vnd.openxmlformats-officedocument.drawingml.diagramColors+xml"/>
  <Override PartName="/ppt/diagrams/drawing2.xml" ContentType="application/vnd.ms-office.drawingml.diagramDrawing+xml"/>
  <Override PartName="/ppt/notesSlides/_rels/notesSlide79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56.xml.rels" ContentType="application/vnd.openxmlformats-package.relationship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9.xml" ContentType="application/vnd.openxmlformats-officedocument.presentationml.notesSlid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16.png" ContentType="image/png"/>
  <Override PartName="/ppt/media/image112.png" ContentType="image/png"/>
  <Override PartName="/ppt/media/image109.jpeg" ContentType="image/jpeg"/>
  <Override PartName="/ppt/media/image121.png" ContentType="image/png"/>
  <Override PartName="/ppt/media/image107.jpeg" ContentType="image/jpeg"/>
  <Override PartName="/ppt/media/image106.jpeg" ContentType="image/jpeg"/>
  <Override PartName="/ppt/media/image105.jpeg" ContentType="image/jpeg"/>
  <Override PartName="/ppt/media/image104.png" ContentType="image/png"/>
  <Override PartName="/ppt/media/image103.png" ContentType="image/png"/>
  <Override PartName="/ppt/media/image102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142.png" ContentType="image/png"/>
  <Override PartName="/ppt/media/image4.png" ContentType="image/png"/>
  <Override PartName="/ppt/media/image33.jpeg" ContentType="image/jpeg"/>
  <Override PartName="/ppt/media/image5.png" ContentType="image/png"/>
  <Override PartName="/ppt/media/image35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6.png" ContentType="image/png"/>
  <Override PartName="/ppt/media/image108.png" ContentType="image/png"/>
  <Override PartName="/ppt/media/image11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37.png" ContentType="image/png"/>
  <Override PartName="/ppt/media/image127.png" ContentType="image/png"/>
  <Override PartName="/ppt/media/image30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81.png" ContentType="image/png"/>
  <Override PartName="/ppt/media/image13.png" ContentType="image/png"/>
  <Override PartName="/ppt/media/image34.png" ContentType="image/png"/>
  <Override PartName="/ppt/media/image131.jpeg" ContentType="image/jpeg"/>
  <Override PartName="/ppt/media/image39.png" ContentType="image/png"/>
  <Override PartName="/ppt/media/image40.png" ContentType="image/png"/>
  <Override PartName="/ppt/media/image137.png" ContentType="image/png"/>
  <Override PartName="/ppt/media/image41.png" ContentType="image/png"/>
  <Override PartName="/ppt/media/image138.png" ContentType="image/png"/>
  <Override PartName="/ppt/media/image42.png" ContentType="image/png"/>
  <Override PartName="/ppt/media/image139.png" ContentType="image/png"/>
  <Override PartName="/ppt/media/image49.png" ContentType="image/png"/>
  <Override PartName="/ppt/media/image135.png" ContentType="image/png"/>
  <Override PartName="/ppt/media/image43.png" ContentType="image/png"/>
  <Override PartName="/ppt/media/image136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34.png" ContentType="image/png"/>
  <Override PartName="/ppt/media/image50.png" ContentType="image/png"/>
  <Override PartName="/ppt/media/image143.png" ContentType="image/png"/>
  <Override PartName="/ppt/media/image51.png" ContentType="image/png"/>
  <Override PartName="/ppt/media/image144.png" ContentType="image/png"/>
  <Override PartName="/ppt/media/image141.jpeg" ContentType="image/jpeg"/>
  <Override PartName="/ppt/media/image52.png" ContentType="image/png"/>
  <Override PartName="/ppt/media/image145.png" ContentType="image/png"/>
  <Override PartName="/ppt/media/image53.png" ContentType="image/png"/>
  <Override PartName="/ppt/media/image146.png" ContentType="image/png"/>
  <Override PartName="/ppt/media/image140.png" ContentType="image/png"/>
  <Override PartName="/ppt/media/image89.png" ContentType="image/png"/>
  <Override PartName="/ppt/media/image54.png" ContentType="image/png"/>
  <Override PartName="/ppt/media/image10.png" ContentType="image/png"/>
  <Override PartName="/ppt/media/image133.png" ContentType="image/png"/>
  <Override PartName="/ppt/media/image130.png" ContentType="image/png"/>
  <Override PartName="/ppt/media/image79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129.png" ContentType="image/png"/>
  <Override PartName="/ppt/media/image94.jpeg" ContentType="image/jpeg"/>
  <Override PartName="/ppt/media/image32.png" ContentType="image/png"/>
  <Override PartName="/ppt/media/image56.png" ContentType="image/png"/>
  <Override PartName="/ppt/media/image55.png" ContentType="image/png"/>
  <Override PartName="/ppt/media/image44.png" ContentType="image/png"/>
  <Override PartName="/ppt/media/image132.jpeg" ContentType="image/jpeg"/>
  <Override PartName="/ppt/media/image3.png" ContentType="image/png"/>
  <Override PartName="/ppt/media/image83.png" ContentType="image/png"/>
  <Override PartName="/ppt/media/image15.png" ContentType="image/png"/>
  <Override PartName="/ppt/media/image80.png" ContentType="image/png"/>
  <Override PartName="/ppt/media/image12.png" ContentType="image/png"/>
  <Override PartName="/ppt/media/image26.png" ContentType="image/png"/>
  <Override PartName="/ppt/media/image23.png" ContentType="image/png"/>
  <Override PartName="/ppt/media/image91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93.png" ContentType="image/png"/>
  <Override PartName="/ppt/media/image25.png" ContentType="image/png"/>
  <Override PartName="/ppt/media/image113.jpeg" ContentType="image/jpeg"/>
  <Override PartName="/ppt/media/image47.png" ContentType="image/png"/>
  <Override PartName="/ppt/media/image92.png" ContentType="image/png"/>
  <Override PartName="/ppt/media/image24.png" ContentType="image/png"/>
  <Override PartName="/ppt/media/image114.jpeg" ContentType="image/jpe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22.png" ContentType="image/png"/>
  <Override PartName="/ppt/media/image119.png" ContentType="image/png"/>
  <Override PartName="/ppt/media/image60.png" ContentType="image/png"/>
  <Override PartName="/ppt/media/image90.jpeg" ContentType="image/jpeg"/>
  <Override PartName="/ppt/media/image17.png" ContentType="image/png"/>
  <Override PartName="/ppt/media/image85.png" ContentType="image/png"/>
  <Override PartName="/ppt/media/image110.jpeg" ContentType="image/jpe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100.jpeg" ContentType="image/jpeg"/>
  <Override PartName="/ppt/media/image66.png" ContentType="image/png"/>
  <Override PartName="/ppt/media/image115.jpeg" ContentType="image/jpe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101.jpeg" ContentType="image/jpeg"/>
  <Override PartName="/ppt/media/image76.png" ContentType="image/png"/>
  <Override PartName="/ppt/media/image77.png" ContentType="image/png"/>
  <Override PartName="/ppt/media/image78.png" ContentType="image/png"/>
  <Override PartName="/ppt/media/image19.png" ContentType="image/png"/>
  <Override PartName="/ppt/media/image87.png" ContentType="image/png"/>
  <Override PartName="/ppt/media/image88.jpeg" ContentType="image/jpeg"/>
  <Override PartName="/ppt/media/image27.png" ContentType="image/png"/>
  <Override PartName="/ppt/media/image111.jpeg" ContentType="image/jpeg"/>
  <Override PartName="/ppt/media/image95.png" ContentType="image/png"/>
  <Override PartName="/ppt/media/image28.png" ContentType="image/png"/>
  <Override PartName="/ppt/media/image96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64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5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02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103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52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93.xml.rels" ContentType="application/vnd.openxmlformats-package.relationships+xml"/>
  <Override PartName="/ppt/slides/_rels/slide9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106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9.xml" ContentType="application/vnd.openxmlformats-officedocument.presentationml.slide+xml"/>
  <Override PartName="/ppt/slides/slide105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104.xml" ContentType="application/vnd.openxmlformats-officedocument.presentationml.slide+xml"/>
  <Override PartName="/ppt/slides/slide96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78.xml" ContentType="application/vnd.openxmlformats-officedocument.presentationml.slide+xml"/>
  <Override PartName="/ppt/slides/slide103.xml" ContentType="application/vnd.openxmlformats-officedocument.presentationml.slide+xml"/>
  <Override PartName="/ppt/slides/slide95.xml" ContentType="application/vnd.openxmlformats-officedocument.presentationml.slide+xml"/>
  <Override PartName="/ppt/slides/slide86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</a:t>
            </a:r>
            <a:r>
              <a:rPr b="0" lang="pt-BR" sz="2000" spc="-1" strike="noStrike">
                <a:latin typeface="Arial"/>
              </a:rPr>
              <a:t>para </a:t>
            </a:r>
            <a:r>
              <a:rPr b="0" lang="pt-BR" sz="2000" spc="-1" strike="noStrike">
                <a:latin typeface="Arial"/>
              </a:rPr>
              <a:t>editar o </a:t>
            </a:r>
            <a:r>
              <a:rPr b="0" lang="pt-BR" sz="2000" spc="-1" strike="noStrike">
                <a:latin typeface="Arial"/>
              </a:rPr>
              <a:t>formato </a:t>
            </a:r>
            <a:r>
              <a:rPr b="0" lang="pt-BR" sz="2000" spc="-1" strike="noStrike">
                <a:latin typeface="Arial"/>
              </a:rPr>
              <a:t>de </a:t>
            </a:r>
            <a:r>
              <a:rPr b="0" lang="pt-BR" sz="2000" spc="-1" strike="noStrike">
                <a:latin typeface="Arial"/>
              </a:rPr>
              <a:t>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D3C1B40-5957-4964-B0AE-263322359540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Conceitos de alto nível são os tipos de entidades, relacionamentos, constraints ....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Não possui detalhes de implementação então pe fácil de ser passado para pessoas leigas.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Foco nos dados traz clareza e facilidade para construção do modelo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Conceitos de alto nível são os tipos de entidades, relacionamentos, constraints ....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Não possui detalhes de implementação então pe fácil de ser passado para pessoas leigas.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Foco nos dados traz clareza e facilidade para construção do modelo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O modelo básico de dados pode ser utilizado para definir as queries e operações durante a análise de funcionalidades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Pode ser automatizado ou semi-automoatizado com ferramentas de design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Conceitos de alto nível são os tipos de entidades, relacionamentos, constraints ....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Não possui detalhes de implementação então pe fácil de ser passado para pessoas leigas.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Foco nos dados traz clareza e facilidade para construção do modelo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Conceitos de alto nível são os tipos de entidades, relacionamentos, constraints ....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Não possui detalhes de implementação então pe fácil de ser passado para pessoas leigas.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Foco nos dados traz clareza e facilidade para construção do modelo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Conceitos de alto nível são os tipos de entidades, relacionamentos, constraints ....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Não possui detalhes de implementação então pe fácil de ser passado para pessoas leigas.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Foco nos dados traz clareza e facilidade para construção do modelo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Conceitos de alto nível são os tipos de entidades, relacionamentos, constraints ....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Não possui detalhes de implementação então pe fácil de ser passado para pessoas leigas.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Foco nos dados traz clareza e facilidade para construção do modelo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Conceitos de alto nível são os tipos de entidades, relacionamentos, constraints ....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Não possui detalhes de implementação então pe fácil de ser passado para pessoas leigas.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Foco nos dados traz clareza e facilidade para construção do modelo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5E001AA-8752-4BE6-8A5F-EB124C50D127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D821E15-13EC-4252-B9E0-427D37EE7965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12CC19B-F56E-46A3-B907-6775EE62E351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60F2C9-EB59-44E6-95CF-4E16128F1F4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8807A43-3584-4FA6-B6F0-E2583F012A47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5086383-1DC0-4F4E-AADB-7AF499035440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10351F4-6B5F-4A2D-992F-6BD56C258608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810782B-FA32-420D-BDF7-7D2E7A123E4F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8BA838F-F4AF-47FD-A03C-6B13E6EFEB77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06AEAE-4A1A-46D6-AD39-66F56DBC1C4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C72E013-F985-496D-AFB6-EAFEEE7D3E2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F19354E-658A-446F-92AB-0EB15E88FDDA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8;g109ffa863cd_0_240" descr=""/>
          <p:cNvPicPr/>
          <p:nvPr/>
        </p:nvPicPr>
        <p:blipFill>
          <a:blip r:embed="rId2"/>
          <a:stretch/>
        </p:blipFill>
        <p:spPr>
          <a:xfrm>
            <a:off x="8127360" y="11988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sldNum" idx="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8C46A92-C883-4A11-919C-7535BB89DC5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1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editar o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formato do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79.png"/><Relationship Id="rId8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jpeg"/><Relationship Id="rId3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jpeg"/><Relationship Id="rId5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diagramData" Target="../diagrams/data6.xml"/><Relationship Id="rId2" Type="http://schemas.openxmlformats.org/officeDocument/2006/relationships/diagramLayout" Target="../diagrams/layout6.xml"/><Relationship Id="rId3" Type="http://schemas.openxmlformats.org/officeDocument/2006/relationships/diagramQuickStyle" Target="../diagrams/quickStyle6.xml"/><Relationship Id="rId4" Type="http://schemas.openxmlformats.org/officeDocument/2006/relationships/diagramColors" Target="../diagrams/colors6.xml"/><Relationship Id="rId5" Type="http://schemas.microsoft.com/office/2007/relationships/diagramDrawing" Target="../diagrams/drawing6.xml"/><Relationship Id="rId6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diagramData" Target="../diagrams/data7.xml"/><Relationship Id="rId2" Type="http://schemas.openxmlformats.org/officeDocument/2006/relationships/diagramLayout" Target="../diagrams/layout7.xml"/><Relationship Id="rId3" Type="http://schemas.openxmlformats.org/officeDocument/2006/relationships/diagramQuickStyle" Target="../diagrams/quickStyle7.xml"/><Relationship Id="rId4" Type="http://schemas.openxmlformats.org/officeDocument/2006/relationships/diagramColors" Target="../diagrams/colors7.xml"/><Relationship Id="rId5" Type="http://schemas.microsoft.com/office/2007/relationships/diagramDrawing" Target="../diagrams/drawing7.xml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jpe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diagramData" Target="../diagrams/data8.xml"/><Relationship Id="rId2" Type="http://schemas.openxmlformats.org/officeDocument/2006/relationships/diagramLayout" Target="../diagrams/layout8.xml"/><Relationship Id="rId3" Type="http://schemas.openxmlformats.org/officeDocument/2006/relationships/diagramQuickStyle" Target="../diagrams/quickStyle8.xml"/><Relationship Id="rId4" Type="http://schemas.openxmlformats.org/officeDocument/2006/relationships/diagramColors" Target="../diagrams/colors8.xml"/><Relationship Id="rId5" Type="http://schemas.microsoft.com/office/2007/relationships/diagramDrawing" Target="../diagrams/drawing8.xml"/><Relationship Id="rId6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diagramData" Target="../diagrams/data9.xml"/><Relationship Id="rId2" Type="http://schemas.openxmlformats.org/officeDocument/2006/relationships/diagramLayout" Target="../diagrams/layout9.xml"/><Relationship Id="rId3" Type="http://schemas.openxmlformats.org/officeDocument/2006/relationships/diagramQuickStyle" Target="../diagrams/quickStyle9.xml"/><Relationship Id="rId4" Type="http://schemas.openxmlformats.org/officeDocument/2006/relationships/diagramColors" Target="../diagrams/colors9.xml"/><Relationship Id="rId5" Type="http://schemas.microsoft.com/office/2007/relationships/diagramDrawing" Target="../diagrams/drawing9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jpeg"/><Relationship Id="rId3" Type="http://schemas.openxmlformats.org/officeDocument/2006/relationships/image" Target="../media/image106.jpeg"/><Relationship Id="rId4" Type="http://schemas.openxmlformats.org/officeDocument/2006/relationships/image" Target="../media/image107.jpeg"/><Relationship Id="rId5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jpeg"/><Relationship Id="rId3" Type="http://schemas.openxmlformats.org/officeDocument/2006/relationships/image" Target="../media/image110.jpeg"/><Relationship Id="rId4" Type="http://schemas.openxmlformats.org/officeDocument/2006/relationships/image" Target="../media/image111.jpeg"/><Relationship Id="rId5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jpeg"/><Relationship Id="rId3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image" Target="../media/image115.jpeg"/><Relationship Id="rId3" Type="http://schemas.openxmlformats.org/officeDocument/2006/relationships/image" Target="../media/image116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31.jpe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32.jpe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41.jpeg"/><Relationship Id="rId2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54;p2"/>
          <p:cNvSpPr/>
          <p:nvPr/>
        </p:nvSpPr>
        <p:spPr>
          <a:xfrm>
            <a:off x="565560" y="3117240"/>
            <a:ext cx="6761520" cy="19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Juliana Mascarenhas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en-US" sz="1600" spc="-1" strike="noStrike">
                <a:solidFill>
                  <a:srgbClr val="040a24"/>
                </a:solidFill>
                <a:latin typeface="Arial"/>
                <a:ea typeface="Calibri"/>
              </a:rPr>
              <a:t>Tech Education Specialist DIO / Criadora de conteúdo no @Simplificandoredes e @SimplificandoProgramação 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en-US" sz="1600" spc="-1" strike="noStrike">
                <a:solidFill>
                  <a:srgbClr val="040a24"/>
                </a:solidFill>
                <a:latin typeface="Arial"/>
                <a:ea typeface="Calibri"/>
              </a:rPr>
              <a:t>Mestre em modelagem computacional | Cientista de dados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40a24"/>
                </a:solidFill>
                <a:latin typeface="Arial"/>
                <a:ea typeface="Calibri"/>
              </a:rPr>
              <a:t>@in/juliana-mascarenhas-ds/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" name="Google Shape;155;p2"/>
          <p:cNvSpPr/>
          <p:nvPr/>
        </p:nvSpPr>
        <p:spPr>
          <a:xfrm>
            <a:off x="565560" y="474840"/>
            <a:ext cx="7460280" cy="19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Modelagem de Banco de dados com ER – Entidade Relacionamento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</a:pPr>
            <a:r>
              <a:rPr b="0" i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Trilha de Banco de Dados Relacional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sldNum" idx="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6BF687C-E9BF-451B-BF24-33E7B5B67F8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Mundo Fechado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3" name="PlaceHolder 1"/>
          <p:cNvSpPr>
            <a:spLocks noGrp="1"/>
          </p:cNvSpPr>
          <p:nvPr>
            <p:ph type="sldNum" idx="1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01A4E7E-6E94-45CF-96B4-4A0DA169A06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04" name="Imagem 4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5443200" y="1477440"/>
            <a:ext cx="3120120" cy="3040200"/>
          </a:xfrm>
          <a:prstGeom prst="rect">
            <a:avLst/>
          </a:prstGeom>
          <a:ln w="0">
            <a:noFill/>
          </a:ln>
        </p:spPr>
      </p:pic>
      <p:sp>
        <p:nvSpPr>
          <p:cNvPr id="105" name="Retângulo: Cantos Arredondados 2"/>
          <p:cNvSpPr/>
          <p:nvPr/>
        </p:nvSpPr>
        <p:spPr>
          <a:xfrm>
            <a:off x="631800" y="3915360"/>
            <a:ext cx="4496040" cy="72216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Close World Assumption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6" name="Diferente de 1"/>
          <p:cNvSpPr/>
          <p:nvPr/>
        </p:nvSpPr>
        <p:spPr>
          <a:xfrm>
            <a:off x="2421720" y="2685960"/>
            <a:ext cx="916200" cy="9162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</p:sp>
      <p:sp>
        <p:nvSpPr>
          <p:cNvPr id="107" name="Retângulo: Cantos Arredondados 8"/>
          <p:cNvSpPr/>
          <p:nvPr/>
        </p:nvSpPr>
        <p:spPr>
          <a:xfrm>
            <a:off x="631800" y="1650960"/>
            <a:ext cx="4496040" cy="7221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Open World Assumption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Qual a função?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Projetos – 1 ou +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Características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Nome, n°, localização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5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51" name="PlaceHolder 1"/>
          <p:cNvSpPr>
            <a:spLocks noGrp="1"/>
          </p:cNvSpPr>
          <p:nvPr>
            <p:ph type="sldNum" idx="10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129FEC5-3A28-4C61-AC47-DE636186035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52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3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4" name="Retângulo: Cantos Arredondados 10"/>
          <p:cNvSpPr/>
          <p:nvPr/>
        </p:nvSpPr>
        <p:spPr>
          <a:xfrm>
            <a:off x="2799360" y="1780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55" name="Retângulo: Cantos Arredondados 3"/>
          <p:cNvSpPr/>
          <p:nvPr/>
        </p:nvSpPr>
        <p:spPr>
          <a:xfrm>
            <a:off x="3640320" y="30204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Projetos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Nome, seguro social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Endereço, salário, 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Data de nascimento …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57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58" name="PlaceHolder 1"/>
          <p:cNvSpPr>
            <a:spLocks noGrp="1"/>
          </p:cNvSpPr>
          <p:nvPr>
            <p:ph type="sldNum" idx="10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6844CCE-5B40-4398-868D-0150E10B91F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59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60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61" name="Retângulo: Cantos Arredondados 10"/>
          <p:cNvSpPr/>
          <p:nvPr/>
        </p:nvSpPr>
        <p:spPr>
          <a:xfrm>
            <a:off x="2734560" y="157536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62" name="Retângulo: Cantos Arredondados 3"/>
          <p:cNvSpPr/>
          <p:nvPr/>
        </p:nvSpPr>
        <p:spPr>
          <a:xfrm>
            <a:off x="3467880" y="30204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Projetos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63" name="Retângulo: Cantos Arredondados 4"/>
          <p:cNvSpPr/>
          <p:nvPr/>
        </p:nvSpPr>
        <p:spPr>
          <a:xfrm>
            <a:off x="1677960" y="436824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Empregados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64" name="Seta: Dobrada para Cima 6"/>
          <p:cNvSpPr/>
          <p:nvPr/>
        </p:nvSpPr>
        <p:spPr>
          <a:xfrm>
            <a:off x="3996000" y="3715560"/>
            <a:ext cx="657360" cy="10346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065" name="Seta: Dobrada para Cima 7"/>
          <p:cNvSpPr/>
          <p:nvPr/>
        </p:nvSpPr>
        <p:spPr>
          <a:xfrm rot="16200000">
            <a:off x="4658760" y="2049840"/>
            <a:ext cx="1088640" cy="5281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Nome, seguro social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Endereço, salário, 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Data de nascimento …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67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68" name="PlaceHolder 1"/>
          <p:cNvSpPr>
            <a:spLocks noGrp="1"/>
          </p:cNvSpPr>
          <p:nvPr>
            <p:ph type="sldNum" idx="10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7FB5AD9-D6B8-4732-988C-CD427756969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69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70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71" name="Retângulo: Cantos Arredondados 10"/>
          <p:cNvSpPr/>
          <p:nvPr/>
        </p:nvSpPr>
        <p:spPr>
          <a:xfrm>
            <a:off x="2734560" y="157536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72" name="Retângulo: Cantos Arredondados 3"/>
          <p:cNvSpPr/>
          <p:nvPr/>
        </p:nvSpPr>
        <p:spPr>
          <a:xfrm>
            <a:off x="3467880" y="30204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Projetos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73" name="Retângulo: Cantos Arredondados 4"/>
          <p:cNvSpPr/>
          <p:nvPr/>
        </p:nvSpPr>
        <p:spPr>
          <a:xfrm>
            <a:off x="1677960" y="436824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Empregados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74" name="Seta: Dobrada para Cima 6"/>
          <p:cNvSpPr/>
          <p:nvPr/>
        </p:nvSpPr>
        <p:spPr>
          <a:xfrm>
            <a:off x="3996000" y="3715560"/>
            <a:ext cx="657360" cy="103464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075" name="Seta: Dobrada para Cima 7"/>
          <p:cNvSpPr/>
          <p:nvPr/>
        </p:nvSpPr>
        <p:spPr>
          <a:xfrm rot="16200000">
            <a:off x="4658760" y="2049840"/>
            <a:ext cx="1088640" cy="52812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076" name="Balão de Fala: Retângulo com Cantos Arredondados 1"/>
          <p:cNvSpPr/>
          <p:nvPr/>
        </p:nvSpPr>
        <p:spPr>
          <a:xfrm>
            <a:off x="1343520" y="3947400"/>
            <a:ext cx="1897560" cy="4201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Dependentes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PlaceHolder 1"/>
          <p:cNvSpPr>
            <a:spLocks noGrp="1"/>
          </p:cNvSpPr>
          <p:nvPr>
            <p:ph type="sldNum" idx="10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79BAD95-DE1C-45BC-850B-02605D07F4B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78" name="Retângulo: Cantos Arredondados 2"/>
          <p:cNvSpPr/>
          <p:nvPr/>
        </p:nvSpPr>
        <p:spPr>
          <a:xfrm>
            <a:off x="6358680" y="235800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79" name="Imagem 9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89080" y="143280"/>
            <a:ext cx="5686560" cy="4943160"/>
          </a:xfrm>
          <a:prstGeom prst="rect">
            <a:avLst/>
          </a:prstGeom>
          <a:ln w="0">
            <a:noFill/>
          </a:ln>
        </p:spPr>
      </p:pic>
      <p:sp>
        <p:nvSpPr>
          <p:cNvPr id="1080" name="Texto Explicativo: Seta para a Esquerda 9"/>
          <p:cNvSpPr/>
          <p:nvPr/>
        </p:nvSpPr>
        <p:spPr>
          <a:xfrm>
            <a:off x="6077160" y="658800"/>
            <a:ext cx="1164240" cy="7113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81" name="CaixaDeTexto 11"/>
          <p:cNvSpPr/>
          <p:nvPr/>
        </p:nvSpPr>
        <p:spPr>
          <a:xfrm>
            <a:off x="2178720" y="4896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PlaceHolder 1"/>
          <p:cNvSpPr>
            <a:spLocks noGrp="1"/>
          </p:cNvSpPr>
          <p:nvPr>
            <p:ph type="sldNum" idx="10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AB8B90F-0042-40B3-9616-E163D9B72D0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83" name="Retângulo: Cantos Arredondados 2"/>
          <p:cNvSpPr/>
          <p:nvPr/>
        </p:nvSpPr>
        <p:spPr>
          <a:xfrm>
            <a:off x="7070400" y="2444040"/>
            <a:ext cx="171720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84" name="Texto Explicativo: Seta para a Esquerda 9"/>
          <p:cNvSpPr/>
          <p:nvPr/>
        </p:nvSpPr>
        <p:spPr>
          <a:xfrm>
            <a:off x="6950880" y="928440"/>
            <a:ext cx="1164240" cy="7113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UML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85" name="CaixaDeTexto 11"/>
          <p:cNvSpPr/>
          <p:nvPr/>
        </p:nvSpPr>
        <p:spPr>
          <a:xfrm>
            <a:off x="2178720" y="4896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  <p:pic>
        <p:nvPicPr>
          <p:cNvPr id="1086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13480" y="584640"/>
            <a:ext cx="6559920" cy="41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Imagem 4" descr="Linha do tempo&#10;&#10;Descrição gerada automaticamente"/>
          <p:cNvPicPr/>
          <p:nvPr/>
        </p:nvPicPr>
        <p:blipFill>
          <a:blip r:embed="rId1"/>
          <a:stretch/>
        </p:blipFill>
        <p:spPr>
          <a:xfrm>
            <a:off x="105840" y="496080"/>
            <a:ext cx="8328600" cy="4420800"/>
          </a:xfrm>
          <a:prstGeom prst="rect">
            <a:avLst/>
          </a:prstGeom>
          <a:ln w="0">
            <a:noFill/>
          </a:ln>
        </p:spPr>
      </p:pic>
      <p:sp>
        <p:nvSpPr>
          <p:cNvPr id="1088" name="PlaceHolder 1"/>
          <p:cNvSpPr>
            <a:spLocks noGrp="1"/>
          </p:cNvSpPr>
          <p:nvPr>
            <p:ph type="sldNum" idx="10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D6035DB-8E3C-467A-81EA-6A7A597AC81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89" name="Retângulo: Cantos Arredondados 2"/>
          <p:cNvSpPr/>
          <p:nvPr/>
        </p:nvSpPr>
        <p:spPr>
          <a:xfrm>
            <a:off x="7070400" y="2444040"/>
            <a:ext cx="171720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90" name="Texto Explicativo: Seta para a Esquerda 9"/>
          <p:cNvSpPr/>
          <p:nvPr/>
        </p:nvSpPr>
        <p:spPr>
          <a:xfrm>
            <a:off x="4373640" y="1392120"/>
            <a:ext cx="1164240" cy="7113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91" name="CaixaDeTexto 11"/>
          <p:cNvSpPr/>
          <p:nvPr/>
        </p:nvSpPr>
        <p:spPr>
          <a:xfrm>
            <a:off x="2178720" y="4896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159480" y="2141640"/>
            <a:ext cx="7940160" cy="2693160"/>
          </a:xfrm>
          <a:prstGeom prst="rect">
            <a:avLst/>
          </a:prstGeom>
          <a:ln w="0">
            <a:noFill/>
          </a:ln>
        </p:spPr>
      </p:pic>
      <p:sp>
        <p:nvSpPr>
          <p:cNvPr id="1093" name="PlaceHolder 1"/>
          <p:cNvSpPr>
            <a:spLocks noGrp="1"/>
          </p:cNvSpPr>
          <p:nvPr>
            <p:ph type="sldNum" idx="11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2FD39BD-DE05-4568-A290-C006EC2349F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94" name="Retângulo: Cantos Arredondados 2"/>
          <p:cNvSpPr/>
          <p:nvPr/>
        </p:nvSpPr>
        <p:spPr>
          <a:xfrm>
            <a:off x="5560920" y="503280"/>
            <a:ext cx="171720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95" name="Texto Explicativo: Seta para a Esquerda 9"/>
          <p:cNvSpPr/>
          <p:nvPr/>
        </p:nvSpPr>
        <p:spPr>
          <a:xfrm>
            <a:off x="7069320" y="1467720"/>
            <a:ext cx="1563120" cy="71136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Instâncias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96" name="CaixaDeTexto 11"/>
          <p:cNvSpPr/>
          <p:nvPr/>
        </p:nvSpPr>
        <p:spPr>
          <a:xfrm>
            <a:off x="2879640" y="482580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  <p:pic>
        <p:nvPicPr>
          <p:cNvPr id="1097" name="Imagem 5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213480" y="763920"/>
            <a:ext cx="4597560" cy="132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Mundo Fechado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sldNum" idx="1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ADDEE67-4E35-4F6C-8DAB-E4AD1018640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10" name="Imagem 4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5443200" y="1477440"/>
            <a:ext cx="3120120" cy="3040200"/>
          </a:xfrm>
          <a:prstGeom prst="rect">
            <a:avLst/>
          </a:prstGeom>
          <a:ln w="0">
            <a:noFill/>
          </a:ln>
        </p:spPr>
      </p:pic>
      <p:pic>
        <p:nvPicPr>
          <p:cNvPr id="111" name="Imagem 2" descr="Interface gráfica do usuário, Text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687960" y="2909880"/>
            <a:ext cx="5751360" cy="1695600"/>
          </a:xfrm>
          <a:prstGeom prst="rect">
            <a:avLst/>
          </a:prstGeom>
          <a:ln w="0">
            <a:noFill/>
          </a:ln>
        </p:spPr>
      </p:pic>
      <p:sp>
        <p:nvSpPr>
          <p:cNvPr id="112" name="Google Shape;231;g116d3f5ae16_1_0"/>
          <p:cNvSpPr/>
          <p:nvPr/>
        </p:nvSpPr>
        <p:spPr>
          <a:xfrm>
            <a:off x="685440" y="1730520"/>
            <a:ext cx="3886560" cy="13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Grau menor que PhD?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3" name="Seta: Circular 9"/>
          <p:cNvSpPr/>
          <p:nvPr/>
        </p:nvSpPr>
        <p:spPr>
          <a:xfrm rot="5220000">
            <a:off x="2565360" y="2319480"/>
            <a:ext cx="2102400" cy="18651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14" name="Retângulo: Cantos Arredondados 11"/>
          <p:cNvSpPr/>
          <p:nvPr/>
        </p:nvSpPr>
        <p:spPr>
          <a:xfrm>
            <a:off x="5904720" y="852840"/>
            <a:ext cx="2199240" cy="624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Completude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Mini-mundo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7" name="PlaceHolder 1"/>
          <p:cNvSpPr>
            <a:spLocks noGrp="1"/>
          </p:cNvSpPr>
          <p:nvPr>
            <p:ph type="sldNum" idx="1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2DF971A-1AEA-4A59-B7B1-A01E11AA7CB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8" name="Elipse 1"/>
          <p:cNvSpPr/>
          <p:nvPr/>
        </p:nvSpPr>
        <p:spPr>
          <a:xfrm>
            <a:off x="4050000" y="443160"/>
            <a:ext cx="4539240" cy="4506840"/>
          </a:xfrm>
          <a:prstGeom prst="ellipse">
            <a:avLst/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Mundo Real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119" name="Elipse 3"/>
          <p:cNvSpPr/>
          <p:nvPr/>
        </p:nvSpPr>
        <p:spPr>
          <a:xfrm>
            <a:off x="6109560" y="2567520"/>
            <a:ext cx="1778760" cy="1584720"/>
          </a:xfrm>
          <a:prstGeom prst="ellipse">
            <a:avLst/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Mini-mundo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20" name="Imagem 3" descr="Tela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752760" y="2253600"/>
            <a:ext cx="2742840" cy="1541520"/>
          </a:xfrm>
          <a:prstGeom prst="rect">
            <a:avLst/>
          </a:prstGeom>
          <a:ln w="0">
            <a:noFill/>
          </a:ln>
        </p:spPr>
      </p:pic>
      <p:sp>
        <p:nvSpPr>
          <p:cNvPr id="121" name="Retângulo: Cantos Arredondados 8"/>
          <p:cNvSpPr/>
          <p:nvPr/>
        </p:nvSpPr>
        <p:spPr>
          <a:xfrm>
            <a:off x="753120" y="4478760"/>
            <a:ext cx="7828200" cy="463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ffffff"/>
                </a:solidFill>
                <a:latin typeface="Arial"/>
                <a:ea typeface="Arial"/>
              </a:rPr>
              <a:t>Universe of Discourse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Mini-mundo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4" name="PlaceHolder 1"/>
          <p:cNvSpPr>
            <a:spLocks noGrp="1"/>
          </p:cNvSpPr>
          <p:nvPr>
            <p:ph type="sldNum" idx="1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CC2675F-5C2F-4CE4-8B99-6F3B8638838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5" name="Elipse 1"/>
          <p:cNvSpPr/>
          <p:nvPr/>
        </p:nvSpPr>
        <p:spPr>
          <a:xfrm>
            <a:off x="4050000" y="443160"/>
            <a:ext cx="4539240" cy="4506840"/>
          </a:xfrm>
          <a:prstGeom prst="ellipse">
            <a:avLst/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Mundo Real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pic>
        <p:nvPicPr>
          <p:cNvPr id="126" name="Imagem 3" descr="Tela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752760" y="2253600"/>
            <a:ext cx="2742840" cy="1541520"/>
          </a:xfrm>
          <a:prstGeom prst="rect">
            <a:avLst/>
          </a:prstGeom>
          <a:ln w="0">
            <a:noFill/>
          </a:ln>
        </p:spPr>
      </p:pic>
      <p:sp>
        <p:nvSpPr>
          <p:cNvPr id="127" name="Elipse 3"/>
          <p:cNvSpPr/>
          <p:nvPr/>
        </p:nvSpPr>
        <p:spPr>
          <a:xfrm>
            <a:off x="6109560" y="2567520"/>
            <a:ext cx="1778760" cy="1584720"/>
          </a:xfrm>
          <a:prstGeom prst="ellipse">
            <a:avLst/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Mini-mundo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8" name="Seta: para Baixo 4"/>
          <p:cNvSpPr/>
          <p:nvPr/>
        </p:nvSpPr>
        <p:spPr>
          <a:xfrm rot="16800000">
            <a:off x="4591800" y="1805760"/>
            <a:ext cx="247680" cy="24688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129" name="Retângulo: Cantos Arredondados 5"/>
          <p:cNvSpPr/>
          <p:nvPr/>
        </p:nvSpPr>
        <p:spPr>
          <a:xfrm>
            <a:off x="3761640" y="2807280"/>
            <a:ext cx="1757160" cy="463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Armazena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0" name="Balão de Fala: Retângulo com Cantos Arredondados 6"/>
          <p:cNvSpPr/>
          <p:nvPr/>
        </p:nvSpPr>
        <p:spPr>
          <a:xfrm>
            <a:off x="637200" y="1968840"/>
            <a:ext cx="1649520" cy="5065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Modelo Lógico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m 16" descr=""/>
          <p:cNvPicPr/>
          <p:nvPr/>
        </p:nvPicPr>
        <p:blipFill>
          <a:blip r:embed="rId1"/>
          <a:stretch/>
        </p:blipFill>
        <p:spPr>
          <a:xfrm>
            <a:off x="1837080" y="1477800"/>
            <a:ext cx="1889280" cy="1616040"/>
          </a:xfrm>
          <a:prstGeom prst="rect">
            <a:avLst/>
          </a:prstGeom>
          <a:ln w="0">
            <a:noFill/>
          </a:ln>
        </p:spPr>
      </p:pic>
      <p:sp>
        <p:nvSpPr>
          <p:cNvPr id="13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Mini-mundo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3" name="PlaceHolder 1"/>
          <p:cNvSpPr>
            <a:spLocks noGrp="1"/>
          </p:cNvSpPr>
          <p:nvPr>
            <p:ph type="sldNum" idx="1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DF285B5-CC0B-4DBD-823F-1C90E197A86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4" name="Elipse 1"/>
          <p:cNvSpPr/>
          <p:nvPr/>
        </p:nvSpPr>
        <p:spPr>
          <a:xfrm>
            <a:off x="4050000" y="443160"/>
            <a:ext cx="4539240" cy="4506840"/>
          </a:xfrm>
          <a:prstGeom prst="ellipse">
            <a:avLst/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Universidade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135" name="Elipse 3"/>
          <p:cNvSpPr/>
          <p:nvPr/>
        </p:nvSpPr>
        <p:spPr>
          <a:xfrm>
            <a:off x="5344200" y="2567520"/>
            <a:ext cx="1778760" cy="1584720"/>
          </a:xfrm>
          <a:prstGeom prst="ellipse">
            <a:avLst/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Amostra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36" name="Balão de Fala: Retângulo com Cantos Arredondados 6"/>
          <p:cNvSpPr/>
          <p:nvPr/>
        </p:nvSpPr>
        <p:spPr>
          <a:xfrm>
            <a:off x="6233760" y="1332720"/>
            <a:ext cx="1649520" cy="5065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Mundo real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7" name="Chave Direita 7"/>
          <p:cNvSpPr/>
          <p:nvPr/>
        </p:nvSpPr>
        <p:spPr>
          <a:xfrm>
            <a:off x="3802320" y="2046960"/>
            <a:ext cx="1315080" cy="263052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8" name="Imagem 9" descr=""/>
          <p:cNvPicPr/>
          <p:nvPr/>
        </p:nvPicPr>
        <p:blipFill>
          <a:blip r:embed="rId2"/>
          <a:stretch/>
        </p:blipFill>
        <p:spPr>
          <a:xfrm>
            <a:off x="130680" y="3534840"/>
            <a:ext cx="2207520" cy="1502280"/>
          </a:xfrm>
          <a:prstGeom prst="rect">
            <a:avLst/>
          </a:prstGeom>
          <a:ln w="0">
            <a:noFill/>
          </a:ln>
        </p:spPr>
      </p:pic>
      <p:pic>
        <p:nvPicPr>
          <p:cNvPr id="139" name="Imagem 11" descr=""/>
          <p:cNvPicPr/>
          <p:nvPr/>
        </p:nvPicPr>
        <p:blipFill>
          <a:blip r:embed="rId3"/>
          <a:stretch/>
        </p:blipFill>
        <p:spPr>
          <a:xfrm>
            <a:off x="2264040" y="3056400"/>
            <a:ext cx="1790280" cy="1380600"/>
          </a:xfrm>
          <a:prstGeom prst="rect">
            <a:avLst/>
          </a:prstGeom>
          <a:ln w="0">
            <a:noFill/>
          </a:ln>
        </p:spPr>
      </p:pic>
      <p:grpSp>
        <p:nvGrpSpPr>
          <p:cNvPr id="140" name="Agrupar 12"/>
          <p:cNvGrpSpPr/>
          <p:nvPr/>
        </p:nvGrpSpPr>
        <p:grpSpPr>
          <a:xfrm>
            <a:off x="203400" y="1625040"/>
            <a:ext cx="1811160" cy="1602360"/>
            <a:chOff x="203400" y="1625040"/>
            <a:chExt cx="1811160" cy="1602360"/>
          </a:xfrm>
        </p:grpSpPr>
        <p:pic>
          <p:nvPicPr>
            <p:cNvPr id="141" name="Imagem 10" descr=""/>
            <p:cNvPicPr/>
            <p:nvPr/>
          </p:nvPicPr>
          <p:blipFill>
            <a:blip r:embed="rId4"/>
            <a:stretch/>
          </p:blipFill>
          <p:spPr>
            <a:xfrm>
              <a:off x="315360" y="1625040"/>
              <a:ext cx="1590480" cy="1418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2" name="Retângulo: Cantos Arredondados 11"/>
            <p:cNvSpPr/>
            <p:nvPr/>
          </p:nvSpPr>
          <p:spPr>
            <a:xfrm>
              <a:off x="203400" y="2850480"/>
              <a:ext cx="1811160" cy="37692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Departamentos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143" name="Retângulo: Cantos Arredondados 14"/>
          <p:cNvSpPr/>
          <p:nvPr/>
        </p:nvSpPr>
        <p:spPr>
          <a:xfrm>
            <a:off x="2426040" y="4372200"/>
            <a:ext cx="1811160" cy="37692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cursos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Mini-mundo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45" name="PlaceHolder 1"/>
          <p:cNvSpPr>
            <a:spLocks noGrp="1"/>
          </p:cNvSpPr>
          <p:nvPr>
            <p:ph type="sldNum" idx="1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BE6E9B4-41CD-40E3-A1CE-A06C2B8DEAB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46" name="Elipse 3"/>
          <p:cNvSpPr/>
          <p:nvPr/>
        </p:nvSpPr>
        <p:spPr>
          <a:xfrm>
            <a:off x="5344200" y="2567520"/>
            <a:ext cx="1778760" cy="1584720"/>
          </a:xfrm>
          <a:prstGeom prst="ellipse">
            <a:avLst/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Mini-mundo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47" name="Imagem 4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838800" y="1703880"/>
            <a:ext cx="3120120" cy="3040200"/>
          </a:xfrm>
          <a:prstGeom prst="rect">
            <a:avLst/>
          </a:prstGeom>
          <a:ln w="0">
            <a:noFill/>
          </a:ln>
        </p:spPr>
      </p:pic>
      <p:sp>
        <p:nvSpPr>
          <p:cNvPr id="148" name="Balão de Fala: Retângulo com Cantos Arredondados 13"/>
          <p:cNvSpPr/>
          <p:nvPr/>
        </p:nvSpPr>
        <p:spPr>
          <a:xfrm>
            <a:off x="2287080" y="1861200"/>
            <a:ext cx="1649520" cy="5065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CWA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9" name="Seta: da Esquerda para a Direita 16"/>
          <p:cNvSpPr/>
          <p:nvPr/>
        </p:nvSpPr>
        <p:spPr>
          <a:xfrm>
            <a:off x="3963960" y="3116520"/>
            <a:ext cx="1218240" cy="4849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Mini-mundo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51" name="PlaceHolder 1"/>
          <p:cNvSpPr>
            <a:spLocks noGrp="1"/>
          </p:cNvSpPr>
          <p:nvPr>
            <p:ph type="sldNum" idx="2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F2B3407-BCD1-498B-8D14-471B56BBA9B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52" name="Elipse 3"/>
          <p:cNvSpPr/>
          <p:nvPr/>
        </p:nvSpPr>
        <p:spPr>
          <a:xfrm>
            <a:off x="5344200" y="2567520"/>
            <a:ext cx="1778760" cy="1584720"/>
          </a:xfrm>
          <a:prstGeom prst="ellipse">
            <a:avLst/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Mini-mundo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53" name="Imagem 4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838800" y="1703880"/>
            <a:ext cx="3120120" cy="3040200"/>
          </a:xfrm>
          <a:prstGeom prst="rect">
            <a:avLst/>
          </a:prstGeom>
          <a:ln w="0">
            <a:noFill/>
          </a:ln>
        </p:spPr>
      </p:pic>
      <p:sp>
        <p:nvSpPr>
          <p:cNvPr id="154" name="Seta: da Esquerda para a Direita 16"/>
          <p:cNvSpPr/>
          <p:nvPr/>
        </p:nvSpPr>
        <p:spPr>
          <a:xfrm>
            <a:off x="3963960" y="3116520"/>
            <a:ext cx="1218240" cy="4849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55" name="Retângulo: Cantos Arredondados 1"/>
          <p:cNvSpPr/>
          <p:nvPr/>
        </p:nvSpPr>
        <p:spPr>
          <a:xfrm>
            <a:off x="5236200" y="1855800"/>
            <a:ext cx="2479680" cy="53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Preposição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6" name="Balão de Fala: Retângulo com Cantos Arredondados 2"/>
          <p:cNvSpPr/>
          <p:nvPr/>
        </p:nvSpPr>
        <p:spPr>
          <a:xfrm>
            <a:off x="5942520" y="1354320"/>
            <a:ext cx="2943360" cy="5065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 w="28575">
            <a:solidFill>
              <a:srgbClr val="4285f4">
                <a:lumMod val="50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Lógica de Predicados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7" name="Seta: Curva para Baixo 6"/>
          <p:cNvSpPr/>
          <p:nvPr/>
        </p:nvSpPr>
        <p:spPr>
          <a:xfrm rot="21180000">
            <a:off x="3458520" y="1291320"/>
            <a:ext cx="2609280" cy="8298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Balão de Fala: Retângulo com Cantos Arredondados 7"/>
          <p:cNvSpPr/>
          <p:nvPr/>
        </p:nvSpPr>
        <p:spPr>
          <a:xfrm>
            <a:off x="2287080" y="1861200"/>
            <a:ext cx="1649520" cy="5065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CWA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O 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predicado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 é a parte da oração que contém o verbo e que traz informações sobre o sujeito.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16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Álgebra Relacional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61" name="PlaceHolder 1"/>
          <p:cNvSpPr>
            <a:spLocks noGrp="1"/>
          </p:cNvSpPr>
          <p:nvPr>
            <p:ph type="sldNum" idx="2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704D5D4-1912-42C1-A94D-24AFE5F6E41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62" name="Retângulo: Cantos Arredondados 8"/>
          <p:cNvSpPr/>
          <p:nvPr/>
        </p:nvSpPr>
        <p:spPr>
          <a:xfrm>
            <a:off x="567360" y="4551480"/>
            <a:ext cx="8022240" cy="398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Lógica de Predicados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63" name="Agrupar 13"/>
          <p:cNvGrpSpPr/>
          <p:nvPr/>
        </p:nvGrpSpPr>
        <p:grpSpPr>
          <a:xfrm>
            <a:off x="1828800" y="3203640"/>
            <a:ext cx="5768640" cy="862200"/>
            <a:chOff x="1828800" y="3203640"/>
            <a:chExt cx="5768640" cy="862200"/>
          </a:xfrm>
        </p:grpSpPr>
        <p:sp>
          <p:nvSpPr>
            <p:cNvPr id="164" name="Retângulo: Cantos Arredondados 9"/>
            <p:cNvSpPr/>
            <p:nvPr/>
          </p:nvSpPr>
          <p:spPr>
            <a:xfrm>
              <a:off x="1828800" y="3430080"/>
              <a:ext cx="2005200" cy="59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Critério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65" name="Seta: para a Direita 10"/>
            <p:cNvSpPr/>
            <p:nvPr/>
          </p:nvSpPr>
          <p:spPr>
            <a:xfrm>
              <a:off x="4139280" y="3485880"/>
              <a:ext cx="981000" cy="484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Retângulo: Cantos Arredondados 11"/>
            <p:cNvSpPr/>
            <p:nvPr/>
          </p:nvSpPr>
          <p:spPr>
            <a:xfrm>
              <a:off x="5408640" y="3203640"/>
              <a:ext cx="1606320" cy="376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Having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67" name="Retângulo: Cantos Arredondados 12"/>
            <p:cNvSpPr/>
            <p:nvPr/>
          </p:nvSpPr>
          <p:spPr>
            <a:xfrm>
              <a:off x="5991120" y="3688920"/>
              <a:ext cx="1606320" cy="376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Where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Linguagem formal para consulta/extração de dados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16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Álgebra Relacional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sldNum" idx="2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F791EC7-DCB6-4C52-A2D9-481814ADD3A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71" name="Retângulo: Cantos Arredondados 2"/>
          <p:cNvSpPr/>
          <p:nvPr/>
        </p:nvSpPr>
        <p:spPr>
          <a:xfrm>
            <a:off x="6120360" y="820440"/>
            <a:ext cx="2468880" cy="53892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Teoria dos Conjuntos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Linguagem formal para consulta/extração de dados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173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Álgebra Relacional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74" name="PlaceHolder 1"/>
          <p:cNvSpPr>
            <a:spLocks noGrp="1"/>
          </p:cNvSpPr>
          <p:nvPr>
            <p:ph type="sldNum" idx="2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B7EA282-81C5-4A6D-985D-A8E40614F5D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75" name="Retângulo: Cantos Arredondados 1"/>
          <p:cNvSpPr/>
          <p:nvPr/>
        </p:nvSpPr>
        <p:spPr>
          <a:xfrm>
            <a:off x="2055240" y="3052800"/>
            <a:ext cx="2468880" cy="53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Conjunto de operações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6" name="Retângulo: Cantos Arredondados 2"/>
          <p:cNvSpPr/>
          <p:nvPr/>
        </p:nvSpPr>
        <p:spPr>
          <a:xfrm>
            <a:off x="6120360" y="820440"/>
            <a:ext cx="2468880" cy="53892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Teoria dos Conjuntos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7" name="Chave Esquerda 3"/>
          <p:cNvSpPr/>
          <p:nvPr/>
        </p:nvSpPr>
        <p:spPr>
          <a:xfrm rot="5400000">
            <a:off x="3106440" y="2459880"/>
            <a:ext cx="398520" cy="276012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Retângulo: Cantos Arredondados 4"/>
          <p:cNvSpPr/>
          <p:nvPr/>
        </p:nvSpPr>
        <p:spPr>
          <a:xfrm>
            <a:off x="950040" y="4222800"/>
            <a:ext cx="1972800" cy="52812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Op. de conjuntos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9" name="Retângulo: Cantos Arredondados 5"/>
          <p:cNvSpPr/>
          <p:nvPr/>
        </p:nvSpPr>
        <p:spPr>
          <a:xfrm>
            <a:off x="3376080" y="4222800"/>
            <a:ext cx="2145600" cy="52812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Op. de BD relacional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0" name="Retângulo: Cantos Arredondados 6"/>
          <p:cNvSpPr/>
          <p:nvPr/>
        </p:nvSpPr>
        <p:spPr>
          <a:xfrm>
            <a:off x="6042240" y="3319560"/>
            <a:ext cx="2620080" cy="657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Conjunto de Funções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68;p3"/>
          <p:cNvSpPr/>
          <p:nvPr/>
        </p:nvSpPr>
        <p:spPr>
          <a:xfrm>
            <a:off x="565560" y="1857600"/>
            <a:ext cx="8016480" cy="204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76320"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Objetivo deste módulo é apresentar o mundo da modelagem de dados voltado para um sistema de banco de dados.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0" name="Google Shape;169;p3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Objetivo Geral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sldNum" idx="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F71E096-62BE-4E01-9DE8-7694DCC0F45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Álgebra Relacional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sldNum" idx="2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ED6C7BA-BF68-4061-87F6-F4A77960FC3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83" name="Retângulo: Cantos Arredondados 1"/>
          <p:cNvSpPr/>
          <p:nvPr/>
        </p:nvSpPr>
        <p:spPr>
          <a:xfrm>
            <a:off x="2012040" y="1683360"/>
            <a:ext cx="2468880" cy="53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Conjunto de operações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4" name="Chave Esquerda 3"/>
          <p:cNvSpPr/>
          <p:nvPr/>
        </p:nvSpPr>
        <p:spPr>
          <a:xfrm rot="5400000">
            <a:off x="3063240" y="1090440"/>
            <a:ext cx="398520" cy="276012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Retângulo: Cantos Arredondados 4"/>
          <p:cNvSpPr/>
          <p:nvPr/>
        </p:nvSpPr>
        <p:spPr>
          <a:xfrm>
            <a:off x="906840" y="2853360"/>
            <a:ext cx="1972800" cy="52812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Op. de conjuntos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6" name="Retângulo: Cantos Arredondados 5"/>
          <p:cNvSpPr/>
          <p:nvPr/>
        </p:nvSpPr>
        <p:spPr>
          <a:xfrm>
            <a:off x="3332880" y="2853360"/>
            <a:ext cx="2145600" cy="52812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Op. de BD relacional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87" name="Imagem 8" descr="Uma imagem contendo 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5996520" y="800280"/>
            <a:ext cx="2435400" cy="4114440"/>
          </a:xfrm>
          <a:prstGeom prst="rect">
            <a:avLst/>
          </a:prstGeom>
          <a:ln w="0">
            <a:noFill/>
          </a:ln>
        </p:spPr>
      </p:pic>
      <p:sp>
        <p:nvSpPr>
          <p:cNvPr id="188" name="Texto Explicativo: Seta para Cima 8"/>
          <p:cNvSpPr/>
          <p:nvPr/>
        </p:nvSpPr>
        <p:spPr>
          <a:xfrm>
            <a:off x="2281680" y="3473280"/>
            <a:ext cx="3461040" cy="9162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Exclusivos de SGBDs relacionais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Álgebra Relacional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90" name="PlaceHolder 1"/>
          <p:cNvSpPr>
            <a:spLocks noGrp="1"/>
          </p:cNvSpPr>
          <p:nvPr>
            <p:ph type="sldNum" idx="2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F2F71BD-FB60-41A6-A0D0-CDE91E75618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91" name="Retângulo: Cantos Arredondados 6"/>
          <p:cNvSpPr/>
          <p:nvPr/>
        </p:nvSpPr>
        <p:spPr>
          <a:xfrm>
            <a:off x="6042240" y="3319560"/>
            <a:ext cx="2620080" cy="657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Conjunto de Funções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92" name="Gráfico 10" descr="Conta-gotas com preenchimento sólido"/>
          <p:cNvPicPr/>
          <p:nvPr/>
        </p:nvPicPr>
        <p:blipFill>
          <a:blip r:embed="rId1"/>
          <a:stretch/>
        </p:blipFill>
        <p:spPr>
          <a:xfrm>
            <a:off x="4233240" y="296640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193" name="Gráfico 11" descr="Alterações e ajustes com preenchimento sólido"/>
          <p:cNvPicPr/>
          <p:nvPr/>
        </p:nvPicPr>
        <p:blipFill>
          <a:blip r:embed="rId2"/>
          <a:stretch/>
        </p:blipFill>
        <p:spPr>
          <a:xfrm>
            <a:off x="6123240" y="171828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194" name="Gráfico 12" descr="Adicionar com preenchimento sólido"/>
          <p:cNvPicPr/>
          <p:nvPr/>
        </p:nvPicPr>
        <p:blipFill>
          <a:blip r:embed="rId3"/>
          <a:stretch/>
        </p:blipFill>
        <p:spPr>
          <a:xfrm>
            <a:off x="939240" y="384516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95" name="Retângulo: Cantos Arredondados 12"/>
          <p:cNvSpPr/>
          <p:nvPr/>
        </p:nvSpPr>
        <p:spPr>
          <a:xfrm>
            <a:off x="2087640" y="4087800"/>
            <a:ext cx="1778760" cy="495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SUM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6" name="Retângulo: Cantos Arredondados 13"/>
          <p:cNvSpPr/>
          <p:nvPr/>
        </p:nvSpPr>
        <p:spPr>
          <a:xfrm>
            <a:off x="2454120" y="2966400"/>
            <a:ext cx="1778760" cy="495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COUNT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7" name="Retângulo: Cantos Arredondados 14"/>
          <p:cNvSpPr/>
          <p:nvPr/>
        </p:nvSpPr>
        <p:spPr>
          <a:xfrm>
            <a:off x="7188120" y="1931400"/>
            <a:ext cx="1778760" cy="495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AVG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8" name="Retângulo: Cantos Arredondados 15"/>
          <p:cNvSpPr/>
          <p:nvPr/>
        </p:nvSpPr>
        <p:spPr>
          <a:xfrm>
            <a:off x="783000" y="2136240"/>
            <a:ext cx="1778760" cy="495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ANY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9" name="Retângulo: Cantos Arredondados 16"/>
          <p:cNvSpPr/>
          <p:nvPr/>
        </p:nvSpPr>
        <p:spPr>
          <a:xfrm>
            <a:off x="3543120" y="1640160"/>
            <a:ext cx="1778760" cy="495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MAX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0" name="Retângulo: Cantos Arredondados 17"/>
          <p:cNvSpPr/>
          <p:nvPr/>
        </p:nvSpPr>
        <p:spPr>
          <a:xfrm>
            <a:off x="4804920" y="4335840"/>
            <a:ext cx="1778760" cy="495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MIN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eta: Curva para Baixo 5"/>
          <p:cNvSpPr/>
          <p:nvPr/>
        </p:nvSpPr>
        <p:spPr>
          <a:xfrm>
            <a:off x="3848040" y="1389240"/>
            <a:ext cx="3547080" cy="7329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20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Alg. Relacinal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03" name="PlaceHolder 1"/>
          <p:cNvSpPr>
            <a:spLocks noGrp="1"/>
          </p:cNvSpPr>
          <p:nvPr>
            <p:ph type="sldNum" idx="2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2A528C6-A054-4E3B-A5B3-D034E097D66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04" name="Retângulo: Cantos Arredondados 3"/>
          <p:cNvSpPr/>
          <p:nvPr/>
        </p:nvSpPr>
        <p:spPr>
          <a:xfrm>
            <a:off x="1095480" y="1920600"/>
            <a:ext cx="3148200" cy="64656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Arial"/>
                <a:ea typeface="Arial"/>
              </a:rPr>
              <a:t>Álgebra Relacional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05" name="Retângulo: Cantos Arredondados 4"/>
          <p:cNvSpPr/>
          <p:nvPr/>
        </p:nvSpPr>
        <p:spPr>
          <a:xfrm>
            <a:off x="1095480" y="3645720"/>
            <a:ext cx="3148200" cy="60336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Arial"/>
                <a:ea typeface="Arial"/>
              </a:rPr>
              <a:t>Resultado da ação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06" name="Seta: Curva para Baixo 6"/>
          <p:cNvSpPr/>
          <p:nvPr/>
        </p:nvSpPr>
        <p:spPr>
          <a:xfrm rot="9960000">
            <a:off x="3611160" y="3740040"/>
            <a:ext cx="3547080" cy="7329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pic>
        <p:nvPicPr>
          <p:cNvPr id="207" name="Imagem 3" descr="Tela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5691240" y="1962720"/>
            <a:ext cx="2742840" cy="1541520"/>
          </a:xfrm>
          <a:prstGeom prst="rect">
            <a:avLst/>
          </a:prstGeom>
          <a:ln w="0">
            <a:noFill/>
          </a:ln>
        </p:spPr>
      </p:pic>
      <p:sp>
        <p:nvSpPr>
          <p:cNvPr id="208" name="Sinal de Adição 7"/>
          <p:cNvSpPr/>
          <p:nvPr/>
        </p:nvSpPr>
        <p:spPr>
          <a:xfrm>
            <a:off x="4567680" y="831240"/>
            <a:ext cx="495720" cy="452520"/>
          </a:xfrm>
          <a:prstGeom prst="mathPlus">
            <a:avLst>
              <a:gd name="adj1" fmla="val 2352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Sinal de Subtração 8"/>
          <p:cNvSpPr/>
          <p:nvPr/>
        </p:nvSpPr>
        <p:spPr>
          <a:xfrm>
            <a:off x="5228280" y="790920"/>
            <a:ext cx="528120" cy="538920"/>
          </a:xfrm>
          <a:prstGeom prst="mathMinus">
            <a:avLst>
              <a:gd name="adj1" fmla="val 2352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Sinal de Divisão 9"/>
          <p:cNvSpPr/>
          <p:nvPr/>
        </p:nvSpPr>
        <p:spPr>
          <a:xfrm>
            <a:off x="5813280" y="761400"/>
            <a:ext cx="657360" cy="581760"/>
          </a:xfrm>
          <a:prstGeom prst="mathDivide">
            <a:avLst>
              <a:gd name="adj1" fmla="val 23520"/>
              <a:gd name="adj2" fmla="val 5880"/>
              <a:gd name="adj3" fmla="val 1176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1" name="Gráfico 11" descr="Tabela com preenchimento sólido"/>
          <p:cNvPicPr/>
          <p:nvPr/>
        </p:nvPicPr>
        <p:blipFill>
          <a:blip r:embed="rId2"/>
          <a:stretch/>
        </p:blipFill>
        <p:spPr>
          <a:xfrm>
            <a:off x="5387040" y="3828960"/>
            <a:ext cx="914040" cy="9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Alg. Relacinal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13" name="PlaceHolder 1"/>
          <p:cNvSpPr>
            <a:spLocks noGrp="1"/>
          </p:cNvSpPr>
          <p:nvPr>
            <p:ph type="sldNum" idx="2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09F699F-5FCC-4568-B7BC-9E6A416CF76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14" name="Imagem 3" descr="Tela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5691240" y="1962720"/>
            <a:ext cx="2742840" cy="1541520"/>
          </a:xfrm>
          <a:prstGeom prst="rect">
            <a:avLst/>
          </a:prstGeom>
          <a:ln w="0">
            <a:noFill/>
          </a:ln>
        </p:spPr>
      </p:pic>
      <p:sp>
        <p:nvSpPr>
          <p:cNvPr id="215" name="Google Shape;203;g109ffa863cd_0_328"/>
          <p:cNvSpPr/>
          <p:nvPr/>
        </p:nvSpPr>
        <p:spPr>
          <a:xfrm>
            <a:off x="565560" y="1481040"/>
            <a:ext cx="496512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Lembra da dependência aplicação/dados?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Alg. Relacinal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sldNum" idx="2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D79CE1C-37C9-4318-AD2A-C4CC6BAC3AA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18" name="Imagem 3" descr="Tela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5691240" y="1962720"/>
            <a:ext cx="2742840" cy="1541520"/>
          </a:xfrm>
          <a:prstGeom prst="rect">
            <a:avLst/>
          </a:prstGeom>
          <a:ln w="0">
            <a:noFill/>
          </a:ln>
        </p:spPr>
      </p:pic>
      <p:sp>
        <p:nvSpPr>
          <p:cNvPr id="219" name="Google Shape;203;g109ffa863cd_0_328"/>
          <p:cNvSpPr/>
          <p:nvPr/>
        </p:nvSpPr>
        <p:spPr>
          <a:xfrm>
            <a:off x="565560" y="1481040"/>
            <a:ext cx="496512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Lembra da </a:t>
            </a:r>
            <a:r>
              <a:rPr b="0" lang="en-US" sz="2400" spc="-1" strike="sngStrike">
                <a:solidFill>
                  <a:srgbClr val="ff0000"/>
                </a:solidFill>
                <a:latin typeface="Calibri"/>
                <a:ea typeface="Calibri"/>
              </a:rPr>
              <a:t>dependência </a:t>
            </a: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aplicação/dados?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220" name="Imagem 12" descr="Desenho de basquete&#10;&#10;Descrição gerada automaticamente"/>
          <p:cNvPicPr/>
          <p:nvPr/>
        </p:nvPicPr>
        <p:blipFill>
          <a:blip r:embed="rId2"/>
          <a:stretch/>
        </p:blipFill>
        <p:spPr>
          <a:xfrm>
            <a:off x="817200" y="2804400"/>
            <a:ext cx="3486960" cy="2262240"/>
          </a:xfrm>
          <a:prstGeom prst="rect">
            <a:avLst/>
          </a:prstGeom>
          <a:ln w="0">
            <a:noFill/>
          </a:ln>
        </p:spPr>
      </p:pic>
      <p:sp>
        <p:nvSpPr>
          <p:cNvPr id="221" name="Retângulo: Cantos Arredondados 3"/>
          <p:cNvSpPr/>
          <p:nvPr/>
        </p:nvSpPr>
        <p:spPr>
          <a:xfrm>
            <a:off x="5667480" y="3796560"/>
            <a:ext cx="2792520" cy="63576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Consultas complexas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Num" idx="2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2BE5A79-7494-4E6C-9BA9-CE470E61073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23" name="Imagem 5" descr="Logotipo, nome da empresa&#10;&#10;Descrição gerada automaticamente"/>
          <p:cNvPicPr/>
          <p:nvPr/>
        </p:nvPicPr>
        <p:blipFill>
          <a:blip r:embed="rId1"/>
          <a:stretch/>
        </p:blipFill>
        <p:spPr>
          <a:xfrm>
            <a:off x="116280" y="99360"/>
            <a:ext cx="7961760" cy="4707000"/>
          </a:xfrm>
          <a:prstGeom prst="rect">
            <a:avLst/>
          </a:prstGeom>
          <a:ln w="0">
            <a:noFill/>
          </a:ln>
        </p:spPr>
      </p:pic>
      <p:sp>
        <p:nvSpPr>
          <p:cNvPr id="224" name="CaixaDeTexto 5"/>
          <p:cNvSpPr/>
          <p:nvPr/>
        </p:nvSpPr>
        <p:spPr>
          <a:xfrm>
            <a:off x="2812320" y="474768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Fonte: infinittusexatas.com.br/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Tradeoff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26" name="PlaceHolder 1"/>
          <p:cNvSpPr>
            <a:spLocks noGrp="1"/>
          </p:cNvSpPr>
          <p:nvPr>
            <p:ph type="sldNum" idx="3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7843B26-12FE-42A0-9565-1D338AFA917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27" name="Imagem 3" descr="Tela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5691240" y="2189160"/>
            <a:ext cx="2742840" cy="1541520"/>
          </a:xfrm>
          <a:prstGeom prst="rect">
            <a:avLst/>
          </a:prstGeom>
          <a:ln w="0">
            <a:noFill/>
          </a:ln>
        </p:spPr>
      </p:pic>
      <p:grpSp>
        <p:nvGrpSpPr>
          <p:cNvPr id="228" name="Agrupar 7"/>
          <p:cNvGrpSpPr/>
          <p:nvPr/>
        </p:nvGrpSpPr>
        <p:grpSpPr>
          <a:xfrm>
            <a:off x="906840" y="1747800"/>
            <a:ext cx="1989720" cy="2733840"/>
            <a:chOff x="906840" y="1747800"/>
            <a:chExt cx="1989720" cy="2733840"/>
          </a:xfrm>
        </p:grpSpPr>
        <p:pic>
          <p:nvPicPr>
            <p:cNvPr id="229" name="Gráfico 4" descr="Pasta com preenchimento sólido"/>
            <p:cNvPicPr/>
            <p:nvPr/>
          </p:nvPicPr>
          <p:blipFill>
            <a:blip r:embed="rId2"/>
            <a:stretch/>
          </p:blipFill>
          <p:spPr>
            <a:xfrm>
              <a:off x="1289520" y="174780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0" name="Gráfico 5" descr="Baixar com preenchimento sólido"/>
            <p:cNvPicPr/>
            <p:nvPr/>
          </p:nvPicPr>
          <p:blipFill>
            <a:blip r:embed="rId3"/>
            <a:stretch/>
          </p:blipFill>
          <p:spPr>
            <a:xfrm>
              <a:off x="1982520" y="255924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1" name="Gráfico 6" descr="Banco de dados com preenchimento sólido"/>
            <p:cNvPicPr/>
            <p:nvPr/>
          </p:nvPicPr>
          <p:blipFill>
            <a:blip r:embed="rId4"/>
            <a:stretch/>
          </p:blipFill>
          <p:spPr>
            <a:xfrm>
              <a:off x="906840" y="287460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2" name="Gráfico 7" descr="Sincronização com a nuvem estrutura de tópicos"/>
            <p:cNvPicPr/>
            <p:nvPr/>
          </p:nvPicPr>
          <p:blipFill>
            <a:blip r:embed="rId5"/>
            <a:stretch/>
          </p:blipFill>
          <p:spPr>
            <a:xfrm>
              <a:off x="1362600" y="3567600"/>
              <a:ext cx="914040" cy="914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3" name="Seta: para a Direita 8"/>
          <p:cNvSpPr/>
          <p:nvPr/>
        </p:nvSpPr>
        <p:spPr>
          <a:xfrm>
            <a:off x="3392640" y="2793240"/>
            <a:ext cx="2177640" cy="635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aixaDeTexto 9"/>
          <p:cNvSpPr/>
          <p:nvPr/>
        </p:nvSpPr>
        <p:spPr>
          <a:xfrm>
            <a:off x="3343320" y="2486160"/>
            <a:ext cx="22359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INSERT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Tradeoff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sldNum" idx="3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84104B3-3281-4D25-8747-136B42CBB33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37" name="Imagem 3" descr="Tela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5691240" y="2189160"/>
            <a:ext cx="2742840" cy="1541520"/>
          </a:xfrm>
          <a:prstGeom prst="rect">
            <a:avLst/>
          </a:prstGeom>
          <a:ln w="0">
            <a:noFill/>
          </a:ln>
        </p:spPr>
      </p:pic>
      <p:grpSp>
        <p:nvGrpSpPr>
          <p:cNvPr id="238" name="Agrupar 7"/>
          <p:cNvGrpSpPr/>
          <p:nvPr/>
        </p:nvGrpSpPr>
        <p:grpSpPr>
          <a:xfrm>
            <a:off x="906840" y="1747800"/>
            <a:ext cx="1989720" cy="2733840"/>
            <a:chOff x="906840" y="1747800"/>
            <a:chExt cx="1989720" cy="2733840"/>
          </a:xfrm>
        </p:grpSpPr>
        <p:pic>
          <p:nvPicPr>
            <p:cNvPr id="239" name="Gráfico 4" descr="Pasta com preenchimento sólido"/>
            <p:cNvPicPr/>
            <p:nvPr/>
          </p:nvPicPr>
          <p:blipFill>
            <a:blip r:embed="rId2"/>
            <a:stretch/>
          </p:blipFill>
          <p:spPr>
            <a:xfrm>
              <a:off x="1289520" y="174780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0" name="Gráfico 5" descr="Baixar com preenchimento sólido"/>
            <p:cNvPicPr/>
            <p:nvPr/>
          </p:nvPicPr>
          <p:blipFill>
            <a:blip r:embed="rId3"/>
            <a:stretch/>
          </p:blipFill>
          <p:spPr>
            <a:xfrm>
              <a:off x="1982520" y="255924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1" name="Gráfico 6" descr="Banco de dados com preenchimento sólido"/>
            <p:cNvPicPr/>
            <p:nvPr/>
          </p:nvPicPr>
          <p:blipFill>
            <a:blip r:embed="rId4"/>
            <a:stretch/>
          </p:blipFill>
          <p:spPr>
            <a:xfrm>
              <a:off x="906840" y="287460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2" name="Gráfico 7" descr="Sincronização com a nuvem estrutura de tópicos"/>
            <p:cNvPicPr/>
            <p:nvPr/>
          </p:nvPicPr>
          <p:blipFill>
            <a:blip r:embed="rId5"/>
            <a:stretch/>
          </p:blipFill>
          <p:spPr>
            <a:xfrm>
              <a:off x="1362600" y="3567600"/>
              <a:ext cx="914040" cy="914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3" name="Seta: para a Direita 8"/>
          <p:cNvSpPr/>
          <p:nvPr/>
        </p:nvSpPr>
        <p:spPr>
          <a:xfrm>
            <a:off x="3392640" y="2793240"/>
            <a:ext cx="2177640" cy="635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aixaDeTexto 9"/>
          <p:cNvSpPr/>
          <p:nvPr/>
        </p:nvSpPr>
        <p:spPr>
          <a:xfrm>
            <a:off x="3343320" y="2486160"/>
            <a:ext cx="22359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INSERT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45" name="Retângulo: Cantos Arredondados 1"/>
          <p:cNvSpPr/>
          <p:nvPr/>
        </p:nvSpPr>
        <p:spPr>
          <a:xfrm>
            <a:off x="912240" y="4379040"/>
            <a:ext cx="2641320" cy="463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Disponibilidade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6" name="Sinal de Multiplicação 10"/>
          <p:cNvSpPr/>
          <p:nvPr/>
        </p:nvSpPr>
        <p:spPr>
          <a:xfrm>
            <a:off x="4257720" y="4101480"/>
            <a:ext cx="916200" cy="916200"/>
          </a:xfrm>
          <a:prstGeom prst="mathMultiply">
            <a:avLst>
              <a:gd name="adj1" fmla="val 2352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47" name="Retângulo: Cantos Arredondados 11"/>
          <p:cNvSpPr/>
          <p:nvPr/>
        </p:nvSpPr>
        <p:spPr>
          <a:xfrm>
            <a:off x="5689080" y="4379040"/>
            <a:ext cx="2641320" cy="463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>
                <a:lumMod val="50000"/>
              </a:srgbClr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Tempo de gravação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48" name="Gráfico 13" descr="Relógio com preenchimento sólido"/>
          <p:cNvPicPr/>
          <p:nvPr/>
        </p:nvPicPr>
        <p:blipFill>
          <a:blip r:embed="rId6"/>
          <a:stretch/>
        </p:blipFill>
        <p:spPr>
          <a:xfrm>
            <a:off x="5085360" y="146772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249" name="Gráfico 14" descr="Ampulheta concluída estrutura de tópicos"/>
          <p:cNvPicPr/>
          <p:nvPr/>
        </p:nvPicPr>
        <p:blipFill>
          <a:blip r:embed="rId7"/>
          <a:stretch/>
        </p:blipFill>
        <p:spPr>
          <a:xfrm>
            <a:off x="5778000" y="120060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250" name="CaixaDeTexto 14"/>
          <p:cNvSpPr/>
          <p:nvPr/>
        </p:nvSpPr>
        <p:spPr>
          <a:xfrm>
            <a:off x="4898880" y="936000"/>
            <a:ext cx="179388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Clock do sistema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Processo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52" name="PlaceHolder 1"/>
          <p:cNvSpPr>
            <a:spLocks noGrp="1"/>
          </p:cNvSpPr>
          <p:nvPr>
            <p:ph type="sldNum" idx="3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DAD297D-3C7D-4CAE-99F5-A5EF90AA046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282534036"/>
              </p:ext>
            </p:extLst>
          </p:nvPr>
        </p:nvGraphicFramePr>
        <p:xfrm>
          <a:off x="452880" y="1713600"/>
          <a:ext cx="8442720" cy="292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196;p5"/>
          <p:cNvSpPr/>
          <p:nvPr/>
        </p:nvSpPr>
        <p:spPr>
          <a:xfrm>
            <a:off x="632160" y="138852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Falando sobre modelagem ...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254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255" name="PlaceHolder 1"/>
          <p:cNvSpPr>
            <a:spLocks noGrp="1"/>
          </p:cNvSpPr>
          <p:nvPr>
            <p:ph type="sldNum" idx="3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CBBF27C7-4DCE-4F0E-BCC4-F97BAD764AD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56" name="Gráfico 2" descr="Banco de dados com preenchimento sólido"/>
          <p:cNvPicPr/>
          <p:nvPr/>
        </p:nvPicPr>
        <p:blipFill>
          <a:blip r:embed="rId2"/>
          <a:stretch/>
        </p:blipFill>
        <p:spPr>
          <a:xfrm>
            <a:off x="6982920" y="2664360"/>
            <a:ext cx="1582560" cy="1604160"/>
          </a:xfrm>
          <a:prstGeom prst="rect">
            <a:avLst/>
          </a:prstGeom>
          <a:ln w="0">
            <a:noFill/>
          </a:ln>
        </p:spPr>
      </p:pic>
      <p:pic>
        <p:nvPicPr>
          <p:cNvPr id="257" name="Gráfico 2" descr="Banco de dados com preenchimento sólido"/>
          <p:cNvPicPr/>
          <p:nvPr/>
        </p:nvPicPr>
        <p:blipFill>
          <a:blip r:embed="rId3"/>
          <a:stretch/>
        </p:blipFill>
        <p:spPr>
          <a:xfrm>
            <a:off x="6206760" y="3246840"/>
            <a:ext cx="1550160" cy="1571760"/>
          </a:xfrm>
          <a:prstGeom prst="rect">
            <a:avLst/>
          </a:prstGeom>
          <a:ln w="0">
            <a:noFill/>
          </a:ln>
        </p:spPr>
      </p:pic>
      <p:pic>
        <p:nvPicPr>
          <p:cNvPr id="258" name="Gráfico 2" descr="Banco de dados com preenchimento sólido"/>
          <p:cNvPicPr/>
          <p:nvPr/>
        </p:nvPicPr>
        <p:blipFill>
          <a:blip r:embed="rId4"/>
          <a:stretch/>
        </p:blipFill>
        <p:spPr>
          <a:xfrm>
            <a:off x="7306560" y="3343680"/>
            <a:ext cx="1582560" cy="16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182;p17"/>
          <p:cNvSpPr/>
          <p:nvPr/>
        </p:nvSpPr>
        <p:spPr>
          <a:xfrm>
            <a:off x="565560" y="636480"/>
            <a:ext cx="74098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Percurso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sldNum" idx="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EB4CD77-A2BE-4A88-B882-D3DDE3AD0CB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54" name="Group 1"/>
          <p:cNvGrpSpPr/>
          <p:nvPr/>
        </p:nvGrpSpPr>
        <p:grpSpPr>
          <a:xfrm>
            <a:off x="668520" y="1637280"/>
            <a:ext cx="7886520" cy="3122640"/>
            <a:chOff x="668520" y="1637280"/>
            <a:chExt cx="7886520" cy="3122640"/>
          </a:xfrm>
        </p:grpSpPr>
        <p:sp>
          <p:nvSpPr>
            <p:cNvPr id="55" name="Google Shape;183;p17"/>
            <p:cNvSpPr/>
            <p:nvPr/>
          </p:nvSpPr>
          <p:spPr>
            <a:xfrm>
              <a:off x="678600" y="1637280"/>
              <a:ext cx="1379520" cy="575640"/>
            </a:xfrm>
            <a:prstGeom prst="rect">
              <a:avLst/>
            </a:prstGeom>
            <a:solidFill>
              <a:srgbClr val="ea4e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Etapa 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6" name="Google Shape;184;p17"/>
            <p:cNvSpPr/>
            <p:nvPr/>
          </p:nvSpPr>
          <p:spPr>
            <a:xfrm>
              <a:off x="2273400" y="1694520"/>
              <a:ext cx="6281640" cy="46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Introdução à Modelagem e Projeto de BD</a:t>
              </a:r>
              <a:endParaRPr b="0" lang="pt-BR" sz="2400" spc="-1" strike="noStrike">
                <a:latin typeface="Arial"/>
              </a:endParaRPr>
            </a:p>
            <a:p>
              <a:pPr marL="457200" indent="-457200"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7" name="Google Shape;185;p17"/>
            <p:cNvSpPr/>
            <p:nvPr/>
          </p:nvSpPr>
          <p:spPr>
            <a:xfrm>
              <a:off x="668520" y="2268000"/>
              <a:ext cx="1379520" cy="575640"/>
            </a:xfrm>
            <a:prstGeom prst="rect">
              <a:avLst/>
            </a:prstGeom>
            <a:solidFill>
              <a:srgbClr val="ea4e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Etapa 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2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8" name="Google Shape;186;p17"/>
            <p:cNvSpPr/>
            <p:nvPr/>
          </p:nvSpPr>
          <p:spPr>
            <a:xfrm>
              <a:off x="2228760" y="2346480"/>
              <a:ext cx="6174000" cy="46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 marL="457200" indent="-457200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40a24"/>
                  </a:solidFill>
                  <a:latin typeface="Calibri"/>
                  <a:ea typeface="Calibri"/>
                </a:rPr>
                <a:t>Explorando o Modelo ER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59" name="Google Shape;187;p17"/>
            <p:cNvSpPr/>
            <p:nvPr/>
          </p:nvSpPr>
          <p:spPr>
            <a:xfrm>
              <a:off x="668520" y="2928960"/>
              <a:ext cx="1379520" cy="575640"/>
            </a:xfrm>
            <a:prstGeom prst="rect">
              <a:avLst/>
            </a:prstGeom>
            <a:solidFill>
              <a:srgbClr val="ea4e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Etapa </a:t>
              </a: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3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0" name="Google Shape;188;p17"/>
            <p:cNvSpPr/>
            <p:nvPr/>
          </p:nvSpPr>
          <p:spPr>
            <a:xfrm>
              <a:off x="2176920" y="2964600"/>
              <a:ext cx="6174000" cy="46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Esquema Conceitual Através de Diagramas </a:t>
              </a:r>
              <a:endParaRPr b="0" lang="pt-BR" sz="2400" spc="-1" strike="noStrike">
                <a:latin typeface="Arial"/>
              </a:endParaRPr>
            </a:p>
            <a:p>
              <a:pPr marL="457200" indent="-457200">
                <a:lnSpc>
                  <a:spcPct val="100000"/>
                </a:lnSpc>
                <a:buNone/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1" name="Google Shape;187;p17"/>
            <p:cNvSpPr/>
            <p:nvPr/>
          </p:nvSpPr>
          <p:spPr>
            <a:xfrm>
              <a:off x="668520" y="3561480"/>
              <a:ext cx="1379520" cy="575640"/>
            </a:xfrm>
            <a:prstGeom prst="rect">
              <a:avLst/>
            </a:prstGeom>
            <a:solidFill>
              <a:srgbClr val="ea4e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Etapa 4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2" name="Google Shape;188;p17"/>
            <p:cNvSpPr/>
            <p:nvPr/>
          </p:nvSpPr>
          <p:spPr>
            <a:xfrm>
              <a:off x="2252520" y="3618720"/>
              <a:ext cx="6174000" cy="46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Modelagem de dados complexa com ER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3" name="Google Shape;187;p17"/>
            <p:cNvSpPr/>
            <p:nvPr/>
          </p:nvSpPr>
          <p:spPr>
            <a:xfrm>
              <a:off x="678600" y="4184280"/>
              <a:ext cx="1379520" cy="575640"/>
            </a:xfrm>
            <a:prstGeom prst="rect">
              <a:avLst/>
            </a:prstGeom>
            <a:solidFill>
              <a:srgbClr val="ea4e6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Etapa 5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4" name="Google Shape;188;p17"/>
            <p:cNvSpPr/>
            <p:nvPr/>
          </p:nvSpPr>
          <p:spPr>
            <a:xfrm>
              <a:off x="2262600" y="4241160"/>
              <a:ext cx="6174000" cy="461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Construindo seu Primeiro Projeto de BD </a:t>
              </a:r>
              <a:endParaRPr b="0" lang="pt-BR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Modelagem de dados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60" name="PlaceHolder 1"/>
          <p:cNvSpPr>
            <a:spLocks noGrp="1"/>
          </p:cNvSpPr>
          <p:nvPr>
            <p:ph type="sldNum" idx="3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C6628D9-E193-4246-8B48-751EB9DFBBD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61" name="Imagem 3" descr="Tela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3256920" y="3068640"/>
            <a:ext cx="2742840" cy="1541520"/>
          </a:xfrm>
          <a:prstGeom prst="rect">
            <a:avLst/>
          </a:prstGeom>
          <a:ln w="0">
            <a:noFill/>
          </a:ln>
        </p:spPr>
      </p:pic>
      <p:sp>
        <p:nvSpPr>
          <p:cNvPr id="262" name="Retângulo: Cantos Arredondados 3"/>
          <p:cNvSpPr/>
          <p:nvPr/>
        </p:nvSpPr>
        <p:spPr>
          <a:xfrm>
            <a:off x="3120120" y="4712400"/>
            <a:ext cx="2827440" cy="348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Aplicação de BD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263" name="Agrupar 8"/>
          <p:cNvGrpSpPr/>
          <p:nvPr/>
        </p:nvGrpSpPr>
        <p:grpSpPr>
          <a:xfrm>
            <a:off x="739080" y="2042280"/>
            <a:ext cx="7733520" cy="474480"/>
            <a:chOff x="739080" y="2042280"/>
            <a:chExt cx="7733520" cy="474480"/>
          </a:xfrm>
        </p:grpSpPr>
        <p:sp>
          <p:nvSpPr>
            <p:cNvPr id="264" name="Seta: para a Direita 7"/>
            <p:cNvSpPr/>
            <p:nvPr/>
          </p:nvSpPr>
          <p:spPr>
            <a:xfrm>
              <a:off x="739080" y="2154960"/>
              <a:ext cx="7733520" cy="2743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97a7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</p:sp>
        <p:sp>
          <p:nvSpPr>
            <p:cNvPr id="265" name="Retângulo: Cantos Arredondados 4"/>
            <p:cNvSpPr/>
            <p:nvPr/>
          </p:nvSpPr>
          <p:spPr>
            <a:xfrm>
              <a:off x="1355760" y="2042280"/>
              <a:ext cx="1981440" cy="47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BD particular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66" name="Retângulo: Cantos Arredondados 5"/>
            <p:cNvSpPr/>
            <p:nvPr/>
          </p:nvSpPr>
          <p:spPr>
            <a:xfrm>
              <a:off x="3634200" y="2042280"/>
              <a:ext cx="1758600" cy="47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Softwares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67" name="Retângulo: Cantos Arredondados 6"/>
            <p:cNvSpPr/>
            <p:nvPr/>
          </p:nvSpPr>
          <p:spPr>
            <a:xfrm>
              <a:off x="5690160" y="2042280"/>
              <a:ext cx="2085120" cy="47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Queries &amp; updates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Modelagem de dados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69" name="PlaceHolder 1"/>
          <p:cNvSpPr>
            <a:spLocks noGrp="1"/>
          </p:cNvSpPr>
          <p:nvPr>
            <p:ph type="sldNum" idx="3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8001C0C-35EF-42E4-9D0D-86D97F41A3B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70" name="Imagem 3" descr="Tela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3256920" y="3068640"/>
            <a:ext cx="2742840" cy="1541520"/>
          </a:xfrm>
          <a:prstGeom prst="rect">
            <a:avLst/>
          </a:prstGeom>
          <a:ln w="0">
            <a:noFill/>
          </a:ln>
        </p:spPr>
      </p:pic>
      <p:sp>
        <p:nvSpPr>
          <p:cNvPr id="271" name="Retângulo: Cantos Arredondados 3"/>
          <p:cNvSpPr/>
          <p:nvPr/>
        </p:nvSpPr>
        <p:spPr>
          <a:xfrm>
            <a:off x="3120120" y="4712400"/>
            <a:ext cx="2827440" cy="348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Aplicação de BD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272" name="Agrupar 8"/>
          <p:cNvGrpSpPr/>
          <p:nvPr/>
        </p:nvGrpSpPr>
        <p:grpSpPr>
          <a:xfrm>
            <a:off x="739080" y="2042280"/>
            <a:ext cx="7733520" cy="474480"/>
            <a:chOff x="739080" y="2042280"/>
            <a:chExt cx="7733520" cy="474480"/>
          </a:xfrm>
        </p:grpSpPr>
        <p:sp>
          <p:nvSpPr>
            <p:cNvPr id="273" name="Seta: para a Direita 7"/>
            <p:cNvSpPr/>
            <p:nvPr/>
          </p:nvSpPr>
          <p:spPr>
            <a:xfrm>
              <a:off x="739080" y="2154960"/>
              <a:ext cx="7733520" cy="2743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97a7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</p:sp>
        <p:sp>
          <p:nvSpPr>
            <p:cNvPr id="274" name="Retângulo: Cantos Arredondados 4"/>
            <p:cNvSpPr/>
            <p:nvPr/>
          </p:nvSpPr>
          <p:spPr>
            <a:xfrm>
              <a:off x="1355760" y="2042280"/>
              <a:ext cx="1981440" cy="47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BD particular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75" name="Retângulo: Cantos Arredondados 5"/>
            <p:cNvSpPr/>
            <p:nvPr/>
          </p:nvSpPr>
          <p:spPr>
            <a:xfrm>
              <a:off x="3634200" y="2042280"/>
              <a:ext cx="1758600" cy="47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Softwares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76" name="Retângulo: Cantos Arredondados 6"/>
            <p:cNvSpPr/>
            <p:nvPr/>
          </p:nvSpPr>
          <p:spPr>
            <a:xfrm>
              <a:off x="5690160" y="2042280"/>
              <a:ext cx="2085120" cy="47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Queries &amp; updates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77" name="Texto Explicativo: Seta para Baixo 1"/>
          <p:cNvSpPr/>
          <p:nvPr/>
        </p:nvSpPr>
        <p:spPr>
          <a:xfrm>
            <a:off x="3595320" y="1372320"/>
            <a:ext cx="2864520" cy="81612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GUI para users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Modelagem de dados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sldNum" idx="3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52C018E-9340-4AEA-A4EF-EBD5016EE30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80" name="Imagem 3" descr="Tela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1312200" y="2942280"/>
            <a:ext cx="2742840" cy="1541520"/>
          </a:xfrm>
          <a:prstGeom prst="rect">
            <a:avLst/>
          </a:prstGeom>
          <a:ln w="0">
            <a:noFill/>
          </a:ln>
        </p:spPr>
      </p:pic>
      <p:sp>
        <p:nvSpPr>
          <p:cNvPr id="281" name="Retângulo: Cantos Arredondados 3"/>
          <p:cNvSpPr/>
          <p:nvPr/>
        </p:nvSpPr>
        <p:spPr>
          <a:xfrm>
            <a:off x="1175760" y="4586040"/>
            <a:ext cx="2827440" cy="348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Aplicação de BD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282" name="Agrupar 8"/>
          <p:cNvGrpSpPr/>
          <p:nvPr/>
        </p:nvGrpSpPr>
        <p:grpSpPr>
          <a:xfrm>
            <a:off x="739080" y="2042280"/>
            <a:ext cx="7733520" cy="474480"/>
            <a:chOff x="739080" y="2042280"/>
            <a:chExt cx="7733520" cy="474480"/>
          </a:xfrm>
        </p:grpSpPr>
        <p:sp>
          <p:nvSpPr>
            <p:cNvPr id="283" name="Seta: para a Direita 7"/>
            <p:cNvSpPr/>
            <p:nvPr/>
          </p:nvSpPr>
          <p:spPr>
            <a:xfrm>
              <a:off x="739080" y="2154960"/>
              <a:ext cx="7733520" cy="2743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97a7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</p:sp>
        <p:sp>
          <p:nvSpPr>
            <p:cNvPr id="284" name="Retângulo: Cantos Arredondados 4"/>
            <p:cNvSpPr/>
            <p:nvPr/>
          </p:nvSpPr>
          <p:spPr>
            <a:xfrm>
              <a:off x="1355760" y="2042280"/>
              <a:ext cx="1981440" cy="47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BD particular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85" name="Retângulo: Cantos Arredondados 5"/>
            <p:cNvSpPr/>
            <p:nvPr/>
          </p:nvSpPr>
          <p:spPr>
            <a:xfrm>
              <a:off x="3634200" y="2042280"/>
              <a:ext cx="1758600" cy="47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Softwares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86" name="Retângulo: Cantos Arredondados 6"/>
            <p:cNvSpPr/>
            <p:nvPr/>
          </p:nvSpPr>
          <p:spPr>
            <a:xfrm>
              <a:off x="5690160" y="2042280"/>
              <a:ext cx="2085120" cy="47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Queries &amp; updates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87" name="Texto Explicativo: Seta para Baixo 1"/>
          <p:cNvSpPr/>
          <p:nvPr/>
        </p:nvSpPr>
        <p:spPr>
          <a:xfrm>
            <a:off x="3595320" y="1372320"/>
            <a:ext cx="2864520" cy="81612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GUI para users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88" name="Imagem 10" descr="Ícone&#10;&#10;Descrição gerada automaticamente"/>
          <p:cNvPicPr/>
          <p:nvPr/>
        </p:nvPicPr>
        <p:blipFill>
          <a:blip r:embed="rId2"/>
          <a:stretch/>
        </p:blipFill>
        <p:spPr>
          <a:xfrm rot="20460000">
            <a:off x="6036120" y="2413440"/>
            <a:ext cx="2334600" cy="2349360"/>
          </a:xfrm>
          <a:prstGeom prst="rect">
            <a:avLst/>
          </a:prstGeom>
          <a:ln w="0">
            <a:noFill/>
          </a:ln>
        </p:spPr>
      </p:pic>
      <p:sp>
        <p:nvSpPr>
          <p:cNvPr id="289" name="Seta: para a Direita 10"/>
          <p:cNvSpPr/>
          <p:nvPr/>
        </p:nvSpPr>
        <p:spPr>
          <a:xfrm>
            <a:off x="4053240" y="3687840"/>
            <a:ext cx="2018520" cy="34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Modelagem de dados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91" name="PlaceHolder 1"/>
          <p:cNvSpPr>
            <a:spLocks noGrp="1"/>
          </p:cNvSpPr>
          <p:nvPr>
            <p:ph type="sldNum" idx="3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5F82E01-411A-4B89-BB03-052F84A112E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92" name="Imagem 10" descr="Ícone&#10;&#10;Descrição gerada automaticamente"/>
          <p:cNvPicPr/>
          <p:nvPr/>
        </p:nvPicPr>
        <p:blipFill>
          <a:blip r:embed="rId1"/>
          <a:stretch/>
        </p:blipFill>
        <p:spPr>
          <a:xfrm rot="20460000">
            <a:off x="6333120" y="1152000"/>
            <a:ext cx="2334600" cy="23493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744507432"/>
              </p:ext>
            </p:extLst>
          </p:nvPr>
        </p:nvGraphicFramePr>
        <p:xfrm>
          <a:off x="564120" y="1618920"/>
          <a:ext cx="5261760" cy="3464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Modelagem de dados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94" name="PlaceHolder 1"/>
          <p:cNvSpPr>
            <a:spLocks noGrp="1"/>
          </p:cNvSpPr>
          <p:nvPr>
            <p:ph type="sldNum" idx="3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63CC403-FC38-4B85-9ECC-D751DA4C9BC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95" name="Imagem 10" descr="Ícone&#10;&#10;Descrição gerada automaticamente"/>
          <p:cNvPicPr/>
          <p:nvPr/>
        </p:nvPicPr>
        <p:blipFill>
          <a:blip r:embed="rId1"/>
          <a:stretch/>
        </p:blipFill>
        <p:spPr>
          <a:xfrm rot="20460000">
            <a:off x="6333120" y="1152000"/>
            <a:ext cx="2334600" cy="23493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701036069"/>
              </p:ext>
            </p:extLst>
          </p:nvPr>
        </p:nvGraphicFramePr>
        <p:xfrm>
          <a:off x="564120" y="1618920"/>
          <a:ext cx="5261760" cy="3464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6" name="Retângulo: Cantos Arredondados 19"/>
          <p:cNvSpPr/>
          <p:nvPr/>
        </p:nvSpPr>
        <p:spPr>
          <a:xfrm>
            <a:off x="4151880" y="4251960"/>
            <a:ext cx="3295080" cy="59328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Engenheiro de Software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97" name="Seta: para a Direita 37"/>
          <p:cNvSpPr/>
          <p:nvPr/>
        </p:nvSpPr>
        <p:spPr>
          <a:xfrm rot="720000">
            <a:off x="1978200" y="4155480"/>
            <a:ext cx="1981440" cy="296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298" name="Seta: para a Direita 38"/>
          <p:cNvSpPr/>
          <p:nvPr/>
        </p:nvSpPr>
        <p:spPr>
          <a:xfrm rot="4080000">
            <a:off x="3759840" y="3457440"/>
            <a:ext cx="1216800" cy="296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00" name="PlaceHolder 1"/>
          <p:cNvSpPr>
            <a:spLocks noGrp="1"/>
          </p:cNvSpPr>
          <p:nvPr>
            <p:ph type="sldNum" idx="3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A64B9EA-747A-4858-8A3A-9BF9975DC45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01" name="Imagem 10" descr="Ícone&#10;&#10;Descrição gerada automaticamente"/>
          <p:cNvPicPr/>
          <p:nvPr/>
        </p:nvPicPr>
        <p:blipFill>
          <a:blip r:embed="rId1"/>
          <a:stretch/>
        </p:blipFill>
        <p:spPr>
          <a:xfrm rot="20460000">
            <a:off x="6396480" y="1543680"/>
            <a:ext cx="1904040" cy="1896840"/>
          </a:xfrm>
          <a:prstGeom prst="rect">
            <a:avLst/>
          </a:prstGeom>
          <a:ln w="0">
            <a:noFill/>
          </a:ln>
        </p:spPr>
      </p:pic>
      <p:pic>
        <p:nvPicPr>
          <p:cNvPr id="302" name="Imagem 3" descr="Tela de um computador&#10;&#10;Descrição gerada automaticamente"/>
          <p:cNvPicPr/>
          <p:nvPr/>
        </p:nvPicPr>
        <p:blipFill>
          <a:blip r:embed="rId2"/>
          <a:stretch/>
        </p:blipFill>
        <p:spPr>
          <a:xfrm>
            <a:off x="1178640" y="3424680"/>
            <a:ext cx="2616840" cy="1467360"/>
          </a:xfrm>
          <a:prstGeom prst="rect">
            <a:avLst/>
          </a:prstGeom>
          <a:ln w="0">
            <a:noFill/>
          </a:ln>
        </p:spPr>
      </p:pic>
      <p:pic>
        <p:nvPicPr>
          <p:cNvPr id="303" name="Imagem 50" descr=""/>
          <p:cNvPicPr/>
          <p:nvPr/>
        </p:nvPicPr>
        <p:blipFill>
          <a:blip r:embed="rId3"/>
          <a:stretch/>
        </p:blipFill>
        <p:spPr>
          <a:xfrm>
            <a:off x="3722400" y="1642680"/>
            <a:ext cx="1980720" cy="3104640"/>
          </a:xfrm>
          <a:prstGeom prst="rect">
            <a:avLst/>
          </a:prstGeom>
          <a:ln w="0">
            <a:noFill/>
          </a:ln>
        </p:spPr>
      </p:pic>
      <p:sp>
        <p:nvSpPr>
          <p:cNvPr id="304" name="Retângulo: Cantos Arredondados 2"/>
          <p:cNvSpPr/>
          <p:nvPr/>
        </p:nvSpPr>
        <p:spPr>
          <a:xfrm>
            <a:off x="1110600" y="2784240"/>
            <a:ext cx="2612160" cy="51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Design de BDs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05" name="Retângulo: Cantos Arredondados 3"/>
          <p:cNvSpPr/>
          <p:nvPr/>
        </p:nvSpPr>
        <p:spPr>
          <a:xfrm>
            <a:off x="5994360" y="3801240"/>
            <a:ext cx="2612160" cy="51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Engenharia de software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07" name="PlaceHolder 1"/>
          <p:cNvSpPr>
            <a:spLocks noGrp="1"/>
          </p:cNvSpPr>
          <p:nvPr>
            <p:ph type="sldNum" idx="4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3B7A724-C567-4989-AEB4-37727A9546C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08" name="Imagem 10" descr="Ícone&#10;&#10;Descrição gerada automaticamente"/>
          <p:cNvPicPr/>
          <p:nvPr/>
        </p:nvPicPr>
        <p:blipFill>
          <a:blip r:embed="rId1"/>
          <a:stretch/>
        </p:blipFill>
        <p:spPr>
          <a:xfrm rot="20460000">
            <a:off x="6396480" y="1543680"/>
            <a:ext cx="1904040" cy="1896840"/>
          </a:xfrm>
          <a:prstGeom prst="rect">
            <a:avLst/>
          </a:prstGeom>
          <a:ln w="0">
            <a:noFill/>
          </a:ln>
        </p:spPr>
      </p:pic>
      <p:pic>
        <p:nvPicPr>
          <p:cNvPr id="309" name="Imagem 3" descr="Tela de um computador&#10;&#10;Descrição gerada automaticamente"/>
          <p:cNvPicPr/>
          <p:nvPr/>
        </p:nvPicPr>
        <p:blipFill>
          <a:blip r:embed="rId2"/>
          <a:stretch/>
        </p:blipFill>
        <p:spPr>
          <a:xfrm>
            <a:off x="1178640" y="3424680"/>
            <a:ext cx="2616840" cy="1467360"/>
          </a:xfrm>
          <a:prstGeom prst="rect">
            <a:avLst/>
          </a:prstGeom>
          <a:ln w="0">
            <a:noFill/>
          </a:ln>
        </p:spPr>
      </p:pic>
      <p:pic>
        <p:nvPicPr>
          <p:cNvPr id="310" name="Imagem 50" descr=""/>
          <p:cNvPicPr/>
          <p:nvPr/>
        </p:nvPicPr>
        <p:blipFill>
          <a:blip r:embed="rId3"/>
          <a:stretch/>
        </p:blipFill>
        <p:spPr>
          <a:xfrm>
            <a:off x="3722400" y="1642680"/>
            <a:ext cx="1980720" cy="3104640"/>
          </a:xfrm>
          <a:prstGeom prst="rect">
            <a:avLst/>
          </a:prstGeom>
          <a:ln w="0">
            <a:noFill/>
          </a:ln>
        </p:spPr>
      </p:pic>
      <p:sp>
        <p:nvSpPr>
          <p:cNvPr id="311" name="Retângulo: Cantos Arredondados 2"/>
          <p:cNvSpPr/>
          <p:nvPr/>
        </p:nvSpPr>
        <p:spPr>
          <a:xfrm>
            <a:off x="1110600" y="2784240"/>
            <a:ext cx="2612160" cy="51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Design de BDs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12" name="Retângulo: Cantos Arredondados 3"/>
          <p:cNvSpPr/>
          <p:nvPr/>
        </p:nvSpPr>
        <p:spPr>
          <a:xfrm>
            <a:off x="5994360" y="3801240"/>
            <a:ext cx="2612160" cy="51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Engenharia de software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13" name="Texto Explicativo: Seta para Baixo 1"/>
          <p:cNvSpPr/>
          <p:nvPr/>
        </p:nvSpPr>
        <p:spPr>
          <a:xfrm>
            <a:off x="842400" y="1989360"/>
            <a:ext cx="3154680" cy="91548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Modelo Entidade Relacionamento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15" name="PlaceHolder 1"/>
          <p:cNvSpPr>
            <a:spLocks noGrp="1"/>
          </p:cNvSpPr>
          <p:nvPr>
            <p:ph type="sldNum" idx="4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3A5C9FB-1DD6-481C-9C92-5790739D7E3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16" name="Retângulo: Cantos Arredondados 2"/>
          <p:cNvSpPr/>
          <p:nvPr/>
        </p:nvSpPr>
        <p:spPr>
          <a:xfrm>
            <a:off x="687960" y="2064240"/>
            <a:ext cx="2745360" cy="2116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Não enrijeça o processo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17" name="Imagem 6" descr="Tela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7213320" y="633240"/>
            <a:ext cx="1667880" cy="933120"/>
          </a:xfrm>
          <a:prstGeom prst="rect">
            <a:avLst/>
          </a:prstGeom>
          <a:ln w="0">
            <a:noFill/>
          </a:ln>
        </p:spPr>
      </p:pic>
      <p:pic>
        <p:nvPicPr>
          <p:cNvPr id="318" name="Imagem 7" descr="Uma imagem contendo objeto, relógio&#10;&#10;Descrição gerada automaticamente"/>
          <p:cNvPicPr/>
          <p:nvPr/>
        </p:nvPicPr>
        <p:blipFill>
          <a:blip r:embed="rId2"/>
          <a:stretch/>
        </p:blipFill>
        <p:spPr>
          <a:xfrm>
            <a:off x="38520" y="3544560"/>
            <a:ext cx="2015640" cy="1134360"/>
          </a:xfrm>
          <a:prstGeom prst="rect">
            <a:avLst/>
          </a:prstGeom>
          <a:ln w="0">
            <a:noFill/>
          </a:ln>
        </p:spPr>
      </p:pic>
      <p:pic>
        <p:nvPicPr>
          <p:cNvPr id="319" name="Imagem 10" descr="Diagrama&#10;&#10;Descrição gerada automaticamente"/>
          <p:cNvPicPr/>
          <p:nvPr/>
        </p:nvPicPr>
        <p:blipFill>
          <a:blip r:embed="rId3"/>
          <a:srcRect l="19925" t="-683" r="20421" b="221"/>
          <a:stretch/>
        </p:blipFill>
        <p:spPr>
          <a:xfrm>
            <a:off x="4610520" y="1324440"/>
            <a:ext cx="3579840" cy="3384000"/>
          </a:xfrm>
          <a:prstGeom prst="rect">
            <a:avLst/>
          </a:prstGeom>
          <a:ln w="0">
            <a:noFill/>
          </a:ln>
        </p:spPr>
      </p:pic>
      <p:pic>
        <p:nvPicPr>
          <p:cNvPr id="320" name="Imagem 11" descr=""/>
          <p:cNvPicPr/>
          <p:nvPr/>
        </p:nvPicPr>
        <p:blipFill>
          <a:blip r:embed="rId4"/>
          <a:stretch/>
        </p:blipFill>
        <p:spPr>
          <a:xfrm>
            <a:off x="3647520" y="3687840"/>
            <a:ext cx="1366200" cy="134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196;p5"/>
          <p:cNvSpPr/>
          <p:nvPr/>
        </p:nvSpPr>
        <p:spPr>
          <a:xfrm>
            <a:off x="647280" y="100980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Projeto: Como "nasce" um Banco de Dados?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322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323" name="PlaceHolder 1"/>
          <p:cNvSpPr>
            <a:spLocks noGrp="1"/>
          </p:cNvSpPr>
          <p:nvPr>
            <p:ph type="sldNum" idx="4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151732DE-7066-435D-9B23-BE0DB67F5B4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24" name="Gráfico 2" descr="Banco de dados com preenchimento sólido"/>
          <p:cNvPicPr/>
          <p:nvPr/>
        </p:nvPicPr>
        <p:blipFill>
          <a:blip r:embed="rId2"/>
          <a:stretch/>
        </p:blipFill>
        <p:spPr>
          <a:xfrm>
            <a:off x="6982920" y="2664360"/>
            <a:ext cx="1582560" cy="1604160"/>
          </a:xfrm>
          <a:prstGeom prst="rect">
            <a:avLst/>
          </a:prstGeom>
          <a:ln w="0">
            <a:noFill/>
          </a:ln>
        </p:spPr>
      </p:pic>
      <p:pic>
        <p:nvPicPr>
          <p:cNvPr id="325" name="Gráfico 2" descr="Banco de dados com preenchimento sólido"/>
          <p:cNvPicPr/>
          <p:nvPr/>
        </p:nvPicPr>
        <p:blipFill>
          <a:blip r:embed="rId3"/>
          <a:stretch/>
        </p:blipFill>
        <p:spPr>
          <a:xfrm>
            <a:off x="6206760" y="3246840"/>
            <a:ext cx="1550160" cy="1571760"/>
          </a:xfrm>
          <a:prstGeom prst="rect">
            <a:avLst/>
          </a:prstGeom>
          <a:ln w="0">
            <a:noFill/>
          </a:ln>
        </p:spPr>
      </p:pic>
      <p:pic>
        <p:nvPicPr>
          <p:cNvPr id="326" name="Gráfico 2" descr="Banco de dados com preenchimento sólido"/>
          <p:cNvPicPr/>
          <p:nvPr/>
        </p:nvPicPr>
        <p:blipFill>
          <a:blip r:embed="rId4"/>
          <a:stretch/>
        </p:blipFill>
        <p:spPr>
          <a:xfrm>
            <a:off x="7306560" y="3343680"/>
            <a:ext cx="1582560" cy="16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231;g116d3f5ae16_1_0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sldNum" idx="4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7DD5C58-F3E0-47BD-9A50-2DEED32615A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30" name="Imagem 3" descr=""/>
          <p:cNvPicPr/>
          <p:nvPr/>
        </p:nvPicPr>
        <p:blipFill>
          <a:blip r:embed="rId1"/>
          <a:stretch/>
        </p:blipFill>
        <p:spPr>
          <a:xfrm>
            <a:off x="343080" y="2144160"/>
            <a:ext cx="2742840" cy="2731320"/>
          </a:xfrm>
          <a:prstGeom prst="rect">
            <a:avLst/>
          </a:prstGeom>
          <a:ln w="0">
            <a:noFill/>
          </a:ln>
        </p:spPr>
      </p:pic>
      <p:sp>
        <p:nvSpPr>
          <p:cNvPr id="331" name="Google Shape;231;g116d3f5ae16_1_0"/>
          <p:cNvSpPr/>
          <p:nvPr/>
        </p:nvSpPr>
        <p:spPr>
          <a:xfrm>
            <a:off x="3014640" y="1633320"/>
            <a:ext cx="57196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Como implementar um BD?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94;p5"/>
          <p:cNvSpPr/>
          <p:nvPr/>
        </p:nvSpPr>
        <p:spPr>
          <a:xfrm>
            <a:off x="565560" y="3874320"/>
            <a:ext cx="74098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a5a5a5"/>
                </a:solidFill>
                <a:latin typeface="Calibri"/>
                <a:ea typeface="Calibri"/>
              </a:rPr>
              <a:t>//Modelagem de Banco de Dados com ER -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6" name="Google Shape;195;p5"/>
          <p:cNvSpPr/>
          <p:nvPr/>
        </p:nvSpPr>
        <p:spPr>
          <a:xfrm>
            <a:off x="565560" y="870480"/>
            <a:ext cx="74098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Etapa 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7" name="Google Shape;196;p5"/>
          <p:cNvSpPr/>
          <p:nvPr/>
        </p:nvSpPr>
        <p:spPr>
          <a:xfrm>
            <a:off x="565560" y="178560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Introdução à Modelagem &amp; Projeto de BD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68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69" name="PlaceHolder 1"/>
          <p:cNvSpPr>
            <a:spLocks noGrp="1"/>
          </p:cNvSpPr>
          <p:nvPr>
            <p:ph type="sldNum" idx="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F2A33CC9-15EC-4693-A76C-D26D4184297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231;g116d3f5ae16_1_0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34" name="PlaceHolder 1"/>
          <p:cNvSpPr>
            <a:spLocks noGrp="1"/>
          </p:cNvSpPr>
          <p:nvPr>
            <p:ph type="sldNum" idx="4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3DDA36B-46D7-4A30-A277-268FE382A00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35" name="Imagem 3" descr=""/>
          <p:cNvPicPr/>
          <p:nvPr/>
        </p:nvPicPr>
        <p:blipFill>
          <a:blip r:embed="rId1"/>
          <a:stretch/>
        </p:blipFill>
        <p:spPr>
          <a:xfrm>
            <a:off x="343080" y="2144160"/>
            <a:ext cx="2742840" cy="2731320"/>
          </a:xfrm>
          <a:prstGeom prst="rect">
            <a:avLst/>
          </a:prstGeom>
          <a:ln w="0">
            <a:noFill/>
          </a:ln>
        </p:spPr>
      </p:pic>
      <p:sp>
        <p:nvSpPr>
          <p:cNvPr id="336" name="Google Shape;231;g116d3f5ae16_1_0"/>
          <p:cNvSpPr/>
          <p:nvPr/>
        </p:nvSpPr>
        <p:spPr>
          <a:xfrm>
            <a:off x="3014640" y="1633320"/>
            <a:ext cx="57196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Como implementar um BD?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Entender o contexto e requisitos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Perfil …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337" name="Retângulo: Cantos Arredondados 1"/>
          <p:cNvSpPr/>
          <p:nvPr/>
        </p:nvSpPr>
        <p:spPr>
          <a:xfrm>
            <a:off x="3079800" y="4260240"/>
            <a:ext cx="3687480" cy="452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 que eu quero representar?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39" name="PlaceHolder 1"/>
          <p:cNvSpPr>
            <a:spLocks noGrp="1"/>
          </p:cNvSpPr>
          <p:nvPr>
            <p:ph type="sldNum" idx="4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EAA6292-0230-4CEC-8D68-68CAA227190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40" name="Imagem 3" descr=""/>
          <p:cNvPicPr/>
          <p:nvPr/>
        </p:nvPicPr>
        <p:blipFill>
          <a:blip r:embed="rId1"/>
          <a:stretch/>
        </p:blipFill>
        <p:spPr>
          <a:xfrm>
            <a:off x="343080" y="2144160"/>
            <a:ext cx="2742840" cy="2731320"/>
          </a:xfrm>
          <a:prstGeom prst="rect">
            <a:avLst/>
          </a:prstGeom>
          <a:ln w="0">
            <a:noFill/>
          </a:ln>
        </p:spPr>
      </p:pic>
      <p:sp>
        <p:nvSpPr>
          <p:cNvPr id="341" name="Retângulo: Cantos Arredondados 1"/>
          <p:cNvSpPr/>
          <p:nvPr/>
        </p:nvSpPr>
        <p:spPr>
          <a:xfrm>
            <a:off x="3079800" y="4260240"/>
            <a:ext cx="3687480" cy="452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 que eu quero representar?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2" name="Retângulo: Cantos Arredondados 10"/>
          <p:cNvSpPr/>
          <p:nvPr/>
        </p:nvSpPr>
        <p:spPr>
          <a:xfrm>
            <a:off x="6202080" y="3304080"/>
            <a:ext cx="2010960" cy="54900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Funcionalidades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3" name="Retângulo: Cantos Arredondados 11"/>
          <p:cNvSpPr/>
          <p:nvPr/>
        </p:nvSpPr>
        <p:spPr>
          <a:xfrm>
            <a:off x="3330000" y="2925360"/>
            <a:ext cx="2010960" cy="54900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Modelo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4" name="Retângulo: Cantos Arredondados 12"/>
          <p:cNvSpPr/>
          <p:nvPr/>
        </p:nvSpPr>
        <p:spPr>
          <a:xfrm>
            <a:off x="5341320" y="2019960"/>
            <a:ext cx="2010960" cy="54900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Arquitetura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5" name="Retângulo: Cantos Arredondados 13"/>
          <p:cNvSpPr/>
          <p:nvPr/>
        </p:nvSpPr>
        <p:spPr>
          <a:xfrm>
            <a:off x="1978920" y="1626480"/>
            <a:ext cx="2010960" cy="54900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Implementação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6" name="Seta: Entalhada para a Direita 14"/>
          <p:cNvSpPr/>
          <p:nvPr/>
        </p:nvSpPr>
        <p:spPr>
          <a:xfrm>
            <a:off x="676080" y="243720"/>
            <a:ext cx="7317720" cy="52668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Processo evolutivo ou gradual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Cenários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48" name="PlaceHolder 1"/>
          <p:cNvSpPr>
            <a:spLocks noGrp="1"/>
          </p:cNvSpPr>
          <p:nvPr>
            <p:ph type="sldNum" idx="4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5159501-F868-4AF7-AEE0-B835DD1A932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49" name="Retângulo: Cantos Arredondados 3"/>
          <p:cNvSpPr/>
          <p:nvPr/>
        </p:nvSpPr>
        <p:spPr>
          <a:xfrm>
            <a:off x="5801760" y="2479680"/>
            <a:ext cx="2921760" cy="71136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Banco (Financeiro)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50" name="Imagem 6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351" name="Retângulo: Cantos Arredondados 15"/>
          <p:cNvSpPr/>
          <p:nvPr/>
        </p:nvSpPr>
        <p:spPr>
          <a:xfrm>
            <a:off x="2617560" y="2479680"/>
            <a:ext cx="2921760" cy="711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E-commerce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2" name="Retângulo: Cantos Arredondados 16"/>
          <p:cNvSpPr/>
          <p:nvPr/>
        </p:nvSpPr>
        <p:spPr>
          <a:xfrm>
            <a:off x="2617560" y="3340800"/>
            <a:ext cx="2921760" cy="711360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Universidade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3" name="Retângulo: Cantos Arredondados 17"/>
          <p:cNvSpPr/>
          <p:nvPr/>
        </p:nvSpPr>
        <p:spPr>
          <a:xfrm>
            <a:off x="2617560" y="4194360"/>
            <a:ext cx="2921760" cy="71136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Produção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4" name="Retângulo: Cantos Arredondados 18"/>
          <p:cNvSpPr/>
          <p:nvPr/>
        </p:nvSpPr>
        <p:spPr>
          <a:xfrm>
            <a:off x="5801760" y="4194360"/>
            <a:ext cx="2921760" cy="71136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Bibliotecas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5" name="Retângulo: Cantos Arredondados 19"/>
          <p:cNvSpPr/>
          <p:nvPr/>
        </p:nvSpPr>
        <p:spPr>
          <a:xfrm>
            <a:off x="4079880" y="1596600"/>
            <a:ext cx="2921760" cy="711360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Colaboradores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6" name="Retângulo: Cantos Arredondados 20"/>
          <p:cNvSpPr/>
          <p:nvPr/>
        </p:nvSpPr>
        <p:spPr>
          <a:xfrm>
            <a:off x="5801760" y="3340800"/>
            <a:ext cx="2921760" cy="711360"/>
          </a:xfrm>
          <a:prstGeom prst="roundRect">
            <a:avLst>
              <a:gd name="adj" fmla="val 16667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Farmácia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58" name="PlaceHolder 1"/>
          <p:cNvSpPr>
            <a:spLocks noGrp="1"/>
          </p:cNvSpPr>
          <p:nvPr>
            <p:ph type="sldNum" idx="4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DF8DB6D-E0E6-4BF0-98BA-EA83325A548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59" name="Retângulo: Cantos Arredondados 3"/>
          <p:cNvSpPr/>
          <p:nvPr/>
        </p:nvSpPr>
        <p:spPr>
          <a:xfrm>
            <a:off x="5668200" y="3630240"/>
            <a:ext cx="2921760" cy="711360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</a:rPr>
              <a:t>Abordagem tradicional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60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6977880" y="2298240"/>
            <a:ext cx="1303560" cy="1069200"/>
          </a:xfrm>
          <a:prstGeom prst="rect">
            <a:avLst/>
          </a:prstGeom>
          <a:ln w="0">
            <a:noFill/>
          </a:ln>
        </p:spPr>
      </p:pic>
      <p:pic>
        <p:nvPicPr>
          <p:cNvPr id="361" name="Imagem 5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6230520" y="2879640"/>
            <a:ext cx="605160" cy="605160"/>
          </a:xfrm>
          <a:prstGeom prst="rect">
            <a:avLst/>
          </a:prstGeom>
          <a:ln w="0">
            <a:noFill/>
          </a:ln>
        </p:spPr>
      </p:pic>
      <p:pic>
        <p:nvPicPr>
          <p:cNvPr id="362" name="Imagem 6" descr="Fundo preto com letras brancas&#10;&#10;Descrição gerada automaticamente"/>
          <p:cNvPicPr/>
          <p:nvPr/>
        </p:nvPicPr>
        <p:blipFill>
          <a:blip r:embed="rId3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363" name="Balão de Pensamento: Nuvem 7"/>
          <p:cNvSpPr/>
          <p:nvPr/>
        </p:nvSpPr>
        <p:spPr>
          <a:xfrm>
            <a:off x="459360" y="1413720"/>
            <a:ext cx="364428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Como resolver?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64" name="Gráfico 15" descr="Fechar estrutura de tópicos"/>
          <p:cNvPicPr/>
          <p:nvPr/>
        </p:nvPicPr>
        <p:blipFill>
          <a:blip r:embed="rId4"/>
          <a:stretch/>
        </p:blipFill>
        <p:spPr>
          <a:xfrm>
            <a:off x="5265360" y="1454040"/>
            <a:ext cx="3786480" cy="377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sldNum" idx="4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C0EA8B8-DE29-41C6-9A4F-CC74114BFB3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67" name="Imagem 6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368" name="Balão de Pensamento: Nuvem 7"/>
          <p:cNvSpPr/>
          <p:nvPr/>
        </p:nvSpPr>
        <p:spPr>
          <a:xfrm>
            <a:off x="459360" y="1413720"/>
            <a:ext cx="364428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Como resolver?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9" name="Retângulo: Cantos Arredondados 1"/>
          <p:cNvSpPr/>
          <p:nvPr/>
        </p:nvSpPr>
        <p:spPr>
          <a:xfrm>
            <a:off x="4923720" y="2307600"/>
            <a:ext cx="3005640" cy="697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Modelagem</a:t>
            </a:r>
            <a:endParaRPr b="0" lang="pt-BR" sz="1800" spc="-1" strike="noStrike">
              <a:latin typeface="Arial"/>
            </a:endParaRPr>
          </a:p>
        </p:txBody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2454163171"/>
              </p:ext>
            </p:extLst>
          </p:nvPr>
        </p:nvGraphicFramePr>
        <p:xfrm>
          <a:off x="3510720" y="2976840"/>
          <a:ext cx="4831560" cy="1853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70" name="Seta: para Cima 476"/>
          <p:cNvSpPr/>
          <p:nvPr/>
        </p:nvSpPr>
        <p:spPr>
          <a:xfrm>
            <a:off x="3507840" y="2745000"/>
            <a:ext cx="222480" cy="1157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371" name="Imagem 478" descr="Ícone&#10;&#10;Descrição gerada automaticamente"/>
          <p:cNvPicPr/>
          <p:nvPr/>
        </p:nvPicPr>
        <p:blipFill>
          <a:blip r:embed="rId7"/>
          <a:stretch/>
        </p:blipFill>
        <p:spPr>
          <a:xfrm rot="17160000">
            <a:off x="6940440" y="3718800"/>
            <a:ext cx="2297520" cy="129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96;p5"/>
          <p:cNvSpPr/>
          <p:nvPr/>
        </p:nvSpPr>
        <p:spPr>
          <a:xfrm>
            <a:off x="632160" y="132912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Design de BDs – Projeto conceitual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373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374" name="PlaceHolder 1"/>
          <p:cNvSpPr>
            <a:spLocks noGrp="1"/>
          </p:cNvSpPr>
          <p:nvPr>
            <p:ph type="sldNum" idx="4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6F9E9F82-58BE-4514-824E-D372C0706F2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75" name="Gráfico 2" descr="Interface do Usuário/Experiência do Usuário com preenchimento sólido"/>
          <p:cNvPicPr/>
          <p:nvPr/>
        </p:nvPicPr>
        <p:blipFill>
          <a:blip r:embed="rId2"/>
          <a:stretch/>
        </p:blipFill>
        <p:spPr>
          <a:xfrm>
            <a:off x="6623640" y="3346560"/>
            <a:ext cx="1678680" cy="1671120"/>
          </a:xfrm>
          <a:prstGeom prst="rect">
            <a:avLst/>
          </a:prstGeom>
          <a:ln w="0">
            <a:noFill/>
          </a:ln>
        </p:spPr>
      </p:pic>
      <p:pic>
        <p:nvPicPr>
          <p:cNvPr id="376" name="Gráfico 2" descr="Banco de dados com preenchimento sólido"/>
          <p:cNvPicPr/>
          <p:nvPr/>
        </p:nvPicPr>
        <p:blipFill>
          <a:blip r:embed="rId3"/>
          <a:stretch/>
        </p:blipFill>
        <p:spPr>
          <a:xfrm>
            <a:off x="7943400" y="4226400"/>
            <a:ext cx="778320" cy="78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tângulo: Cantos Arredondados 13"/>
          <p:cNvSpPr/>
          <p:nvPr/>
        </p:nvSpPr>
        <p:spPr>
          <a:xfrm>
            <a:off x="5443200" y="2478240"/>
            <a:ext cx="1847880" cy="541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Gráficas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78" name="Seta: Curva para Baixo 15"/>
          <p:cNvSpPr/>
          <p:nvPr/>
        </p:nvSpPr>
        <p:spPr>
          <a:xfrm rot="20580000">
            <a:off x="4106880" y="2349000"/>
            <a:ext cx="1743840" cy="5414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79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Modelo de Alto Nível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38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sldNum" idx="5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552D9F2-CB22-4A9A-980D-E2FD30E32C4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82" name="Imagem 8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383" name="Balão de Pensamento: Nuvem 10"/>
          <p:cNvSpPr/>
          <p:nvPr/>
        </p:nvSpPr>
        <p:spPr>
          <a:xfrm>
            <a:off x="459360" y="1413720"/>
            <a:ext cx="364428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Como criar o modelo?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84" name="Retângulo: Cantos Arredondados 14"/>
          <p:cNvSpPr/>
          <p:nvPr/>
        </p:nvSpPr>
        <p:spPr>
          <a:xfrm>
            <a:off x="6133680" y="3717720"/>
            <a:ext cx="1847880" cy="541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Textuais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5" name="Seta: Curva para Cima 17"/>
          <p:cNvSpPr/>
          <p:nvPr/>
        </p:nvSpPr>
        <p:spPr>
          <a:xfrm>
            <a:off x="4628160" y="4072680"/>
            <a:ext cx="2107440" cy="6750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86" name="Retângulo: Cantos Arredondados 12"/>
          <p:cNvSpPr/>
          <p:nvPr/>
        </p:nvSpPr>
        <p:spPr>
          <a:xfrm>
            <a:off x="2914200" y="2806560"/>
            <a:ext cx="2018520" cy="15879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Linguagens de modelagem de dados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tângulo: Cantos Arredondados 13"/>
          <p:cNvSpPr/>
          <p:nvPr/>
        </p:nvSpPr>
        <p:spPr>
          <a:xfrm>
            <a:off x="5443200" y="2478240"/>
            <a:ext cx="1847880" cy="541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Gráficas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8" name="Seta: Curva para Baixo 15"/>
          <p:cNvSpPr/>
          <p:nvPr/>
        </p:nvSpPr>
        <p:spPr>
          <a:xfrm rot="20580000">
            <a:off x="4106880" y="2349000"/>
            <a:ext cx="1743840" cy="5414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89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Modelo de Alto Nível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39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91" name="PlaceHolder 1"/>
          <p:cNvSpPr>
            <a:spLocks noGrp="1"/>
          </p:cNvSpPr>
          <p:nvPr>
            <p:ph type="sldNum" idx="5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7ACDCDF-3735-492C-9F45-BE18B39A85E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92" name="Imagem 8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393" name="Balão de Pensamento: Nuvem 10"/>
          <p:cNvSpPr/>
          <p:nvPr/>
        </p:nvSpPr>
        <p:spPr>
          <a:xfrm>
            <a:off x="459360" y="1413720"/>
            <a:ext cx="364428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Como criar o modelo?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94" name="Retângulo: Cantos Arredondados 14"/>
          <p:cNvSpPr/>
          <p:nvPr/>
        </p:nvSpPr>
        <p:spPr>
          <a:xfrm>
            <a:off x="6133680" y="3717720"/>
            <a:ext cx="1847880" cy="541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Textuais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95" name="Seta: Curva para Cima 17"/>
          <p:cNvSpPr/>
          <p:nvPr/>
        </p:nvSpPr>
        <p:spPr>
          <a:xfrm>
            <a:off x="4628160" y="4072680"/>
            <a:ext cx="2107440" cy="6750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396" name="Retângulo: Cantos Arredondados 2"/>
          <p:cNvSpPr/>
          <p:nvPr/>
        </p:nvSpPr>
        <p:spPr>
          <a:xfrm>
            <a:off x="6298920" y="1173960"/>
            <a:ext cx="2211480" cy="60840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Representação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97" name="Conector: Curvo 3"/>
          <p:cNvSpPr/>
          <p:nvPr/>
        </p:nvSpPr>
        <p:spPr>
          <a:xfrm flipV="1">
            <a:off x="4430160" y="1466280"/>
            <a:ext cx="1775160" cy="140832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98" name="Retângulo: Cantos Arredondados 12"/>
          <p:cNvSpPr/>
          <p:nvPr/>
        </p:nvSpPr>
        <p:spPr>
          <a:xfrm>
            <a:off x="2914200" y="2806560"/>
            <a:ext cx="2018520" cy="15879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Linguagens de modelagem de dados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tângulo: Cantos Arredondados 4"/>
          <p:cNvSpPr/>
          <p:nvPr/>
        </p:nvSpPr>
        <p:spPr>
          <a:xfrm>
            <a:off x="2771280" y="3049560"/>
            <a:ext cx="5781600" cy="1788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Requisitos, perguntas a serem respondidas, visões ...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40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01" name="PlaceHolder 1"/>
          <p:cNvSpPr>
            <a:spLocks noGrp="1"/>
          </p:cNvSpPr>
          <p:nvPr>
            <p:ph type="sldNum" idx="5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1CFC59E-4B37-4CBA-A9C2-C50D616EA04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402" name="Imagem 8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403" name="Balão de Pensamento: Nuvem 10"/>
          <p:cNvSpPr/>
          <p:nvPr/>
        </p:nvSpPr>
        <p:spPr>
          <a:xfrm>
            <a:off x="459360" y="1413720"/>
            <a:ext cx="218232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1° passo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04" name="Retângulo: Cantos Arredondados 12"/>
          <p:cNvSpPr/>
          <p:nvPr/>
        </p:nvSpPr>
        <p:spPr>
          <a:xfrm>
            <a:off x="3055320" y="4061160"/>
            <a:ext cx="2493360" cy="5785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Coleta de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05" name="Retângulo: Cantos Arredondados 1"/>
          <p:cNvSpPr/>
          <p:nvPr/>
        </p:nvSpPr>
        <p:spPr>
          <a:xfrm>
            <a:off x="5853600" y="4061160"/>
            <a:ext cx="2493360" cy="5785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Análise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406" name="Imagem 6" descr="Diagrama, Desenho técnico&#10;&#10;Descrição gerada automaticamente"/>
          <p:cNvPicPr/>
          <p:nvPr/>
        </p:nvPicPr>
        <p:blipFill>
          <a:blip r:embed="rId2"/>
          <a:stretch/>
        </p:blipFill>
        <p:spPr>
          <a:xfrm>
            <a:off x="6058080" y="1221480"/>
            <a:ext cx="2742840" cy="15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09" name="PlaceHolder 1"/>
          <p:cNvSpPr>
            <a:spLocks noGrp="1"/>
          </p:cNvSpPr>
          <p:nvPr>
            <p:ph type="sldNum" idx="5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EF1AEFF-3382-4D30-A6D4-9C060A08A9A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10" name="Retângulo: Cantos Arredondados 7"/>
          <p:cNvSpPr/>
          <p:nvPr/>
        </p:nvSpPr>
        <p:spPr>
          <a:xfrm>
            <a:off x="428040" y="4550760"/>
            <a:ext cx="8201160" cy="39312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Esquema Conceitual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411" name="Imagem 1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80520" y="2908080"/>
            <a:ext cx="5526360" cy="1388160"/>
          </a:xfrm>
          <a:prstGeom prst="rect">
            <a:avLst/>
          </a:prstGeom>
          <a:ln w="0">
            <a:noFill/>
          </a:ln>
        </p:spPr>
      </p:pic>
      <p:sp>
        <p:nvSpPr>
          <p:cNvPr id="412" name="Balão de Fala: Retângulo com Cantos Arredondados 2"/>
          <p:cNvSpPr/>
          <p:nvPr/>
        </p:nvSpPr>
        <p:spPr>
          <a:xfrm>
            <a:off x="369720" y="2669400"/>
            <a:ext cx="2780280" cy="3776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</a:rPr>
              <a:t>Modelo Entidade Relacionamento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413" name="Imagem 4" descr=""/>
          <p:cNvPicPr/>
          <p:nvPr/>
        </p:nvPicPr>
        <p:blipFill>
          <a:blip r:embed="rId2"/>
          <a:stretch/>
        </p:blipFill>
        <p:spPr>
          <a:xfrm>
            <a:off x="4061880" y="1753560"/>
            <a:ext cx="4562280" cy="1065960"/>
          </a:xfrm>
          <a:prstGeom prst="rect">
            <a:avLst/>
          </a:prstGeom>
          <a:ln w="0">
            <a:noFill/>
          </a:ln>
        </p:spPr>
      </p:pic>
      <p:sp>
        <p:nvSpPr>
          <p:cNvPr id="414" name="Balão de Fala: Retângulo com Cantos Arredondados 5"/>
          <p:cNvSpPr/>
          <p:nvPr/>
        </p:nvSpPr>
        <p:spPr>
          <a:xfrm>
            <a:off x="5468760" y="1333440"/>
            <a:ext cx="2780280" cy="3776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</a:rPr>
              <a:t>UML – Diagrama de classes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15" name="CaixaDeTexto 6"/>
          <p:cNvSpPr/>
          <p:nvPr/>
        </p:nvSpPr>
        <p:spPr>
          <a:xfrm>
            <a:off x="5963400" y="430848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169;p3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Objetivo Geral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sldNum" idx="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DA96FD3-1D83-46C4-8A94-10A3CC1C4E5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175492799"/>
              </p:ext>
            </p:extLst>
          </p:nvPr>
        </p:nvGraphicFramePr>
        <p:xfrm>
          <a:off x="348120" y="1243080"/>
          <a:ext cx="8598960" cy="3657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72" name="Picture 3120" descr="Icon&#10;&#10;Description automatically generated"/>
          <p:cNvPicPr/>
          <p:nvPr/>
        </p:nvPicPr>
        <p:blipFill>
          <a:blip r:embed="rId6"/>
          <a:stretch/>
        </p:blipFill>
        <p:spPr>
          <a:xfrm>
            <a:off x="2608920" y="2663280"/>
            <a:ext cx="1456920" cy="81864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3121" descr="A picture containing icon&#10;&#10;Description automatically generated"/>
          <p:cNvPicPr/>
          <p:nvPr/>
        </p:nvPicPr>
        <p:blipFill>
          <a:blip r:embed="rId7"/>
          <a:srcRect l="57646" t="20808" r="9118" b="17570"/>
          <a:stretch/>
        </p:blipFill>
        <p:spPr>
          <a:xfrm>
            <a:off x="1697760" y="1509480"/>
            <a:ext cx="911160" cy="950400"/>
          </a:xfrm>
          <a:prstGeom prst="rect">
            <a:avLst/>
          </a:prstGeom>
          <a:ln w="0">
            <a:noFill/>
          </a:ln>
        </p:spPr>
      </p:pic>
      <p:pic>
        <p:nvPicPr>
          <p:cNvPr id="74" name="Picture 3121" descr="A picture containing icon&#10;&#10;Description automatically generated"/>
          <p:cNvPicPr/>
          <p:nvPr/>
        </p:nvPicPr>
        <p:blipFill>
          <a:blip r:embed="rId8"/>
          <a:srcRect l="2929" t="-4047" r="43966" b="-2310"/>
          <a:stretch/>
        </p:blipFill>
        <p:spPr>
          <a:xfrm>
            <a:off x="5076360" y="2903760"/>
            <a:ext cx="1081080" cy="1203120"/>
          </a:xfrm>
          <a:prstGeom prst="rect">
            <a:avLst/>
          </a:prstGeom>
          <a:ln w="0">
            <a:noFill/>
          </a:ln>
        </p:spPr>
      </p:pic>
      <p:pic>
        <p:nvPicPr>
          <p:cNvPr id="75" name="Picture 3123" descr="Icon&#10;&#10;Description automatically generated"/>
          <p:cNvPicPr/>
          <p:nvPr/>
        </p:nvPicPr>
        <p:blipFill>
          <a:blip r:embed="rId9"/>
          <a:stretch/>
        </p:blipFill>
        <p:spPr>
          <a:xfrm>
            <a:off x="6886800" y="2076480"/>
            <a:ext cx="1530720" cy="8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18" name="PlaceHolder 1"/>
          <p:cNvSpPr>
            <a:spLocks noGrp="1"/>
          </p:cNvSpPr>
          <p:nvPr>
            <p:ph type="sldNum" idx="5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DD6E874-C27A-4FC6-9BC2-67A684F26E9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19" name="Retângulo: Cantos Arredondados 7"/>
          <p:cNvSpPr/>
          <p:nvPr/>
        </p:nvSpPr>
        <p:spPr>
          <a:xfrm>
            <a:off x="428040" y="4550760"/>
            <a:ext cx="8201160" cy="39312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Esquema Conceitual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420" name="Imagem 1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80520" y="2908080"/>
            <a:ext cx="5526360" cy="1388160"/>
          </a:xfrm>
          <a:prstGeom prst="rect">
            <a:avLst/>
          </a:prstGeom>
          <a:ln w="0">
            <a:noFill/>
          </a:ln>
        </p:spPr>
      </p:pic>
      <p:sp>
        <p:nvSpPr>
          <p:cNvPr id="421" name="Balão de Fala: Retângulo com Cantos Arredondados 2"/>
          <p:cNvSpPr/>
          <p:nvPr/>
        </p:nvSpPr>
        <p:spPr>
          <a:xfrm>
            <a:off x="369720" y="2669400"/>
            <a:ext cx="2780280" cy="3776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</a:rPr>
              <a:t>Modelo Entidade Relacionamento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422" name="Imagem 4" descr=""/>
          <p:cNvPicPr/>
          <p:nvPr/>
        </p:nvPicPr>
        <p:blipFill>
          <a:blip r:embed="rId2"/>
          <a:stretch/>
        </p:blipFill>
        <p:spPr>
          <a:xfrm>
            <a:off x="4061880" y="1753560"/>
            <a:ext cx="4562280" cy="1065960"/>
          </a:xfrm>
          <a:prstGeom prst="rect">
            <a:avLst/>
          </a:prstGeom>
          <a:ln w="0">
            <a:noFill/>
          </a:ln>
        </p:spPr>
      </p:pic>
      <p:sp>
        <p:nvSpPr>
          <p:cNvPr id="423" name="Balão de Fala: Retângulo com Cantos Arredondados 5"/>
          <p:cNvSpPr/>
          <p:nvPr/>
        </p:nvSpPr>
        <p:spPr>
          <a:xfrm>
            <a:off x="5468760" y="1333440"/>
            <a:ext cx="2780280" cy="3776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bfbfbf"/>
                </a:solidFill>
                <a:latin typeface="Calibri"/>
              </a:rPr>
              <a:t>UML – Diagrama de classes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24" name="Seta: para Baixo 4"/>
          <p:cNvSpPr/>
          <p:nvPr/>
        </p:nvSpPr>
        <p:spPr>
          <a:xfrm rot="3180000">
            <a:off x="2689560" y="1822680"/>
            <a:ext cx="482040" cy="979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5" name="Retângulo: Cantos Arredondados 6"/>
          <p:cNvSpPr/>
          <p:nvPr/>
        </p:nvSpPr>
        <p:spPr>
          <a:xfrm>
            <a:off x="6306120" y="3378240"/>
            <a:ext cx="1476720" cy="60840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DER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26" name="CaixaDeTexto 9"/>
          <p:cNvSpPr/>
          <p:nvPr/>
        </p:nvSpPr>
        <p:spPr>
          <a:xfrm>
            <a:off x="5963400" y="430848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Imagem 3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3764520" y="1994760"/>
            <a:ext cx="2742840" cy="2519280"/>
          </a:xfrm>
          <a:prstGeom prst="rect">
            <a:avLst/>
          </a:prstGeom>
          <a:ln w="0">
            <a:noFill/>
          </a:ln>
        </p:spPr>
      </p:pic>
      <p:sp>
        <p:nvSpPr>
          <p:cNvPr id="42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29" name="PlaceHolder 1"/>
          <p:cNvSpPr>
            <a:spLocks noGrp="1"/>
          </p:cNvSpPr>
          <p:nvPr>
            <p:ph type="sldNum" idx="5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C8BE7C1-41E7-4682-B2DF-FE5E42CDDB5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430" name="Imagem 8" descr="Fundo preto com letras brancas&#10;&#10;Descrição gerada automaticamente"/>
          <p:cNvPicPr/>
          <p:nvPr/>
        </p:nvPicPr>
        <p:blipFill>
          <a:blip r:embed="rId2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431" name="Balão de Pensamento: Nuvem 10"/>
          <p:cNvSpPr/>
          <p:nvPr/>
        </p:nvSpPr>
        <p:spPr>
          <a:xfrm>
            <a:off x="95760" y="1413720"/>
            <a:ext cx="385956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Requisições funcionais da aplicação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2" name="Retângulo: Cantos Arredondados 12"/>
          <p:cNvSpPr/>
          <p:nvPr/>
        </p:nvSpPr>
        <p:spPr>
          <a:xfrm>
            <a:off x="2283480" y="4580640"/>
            <a:ext cx="6211800" cy="36324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Foco do engenheiro de software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433" name="Imagem 3" descr="Tela de um computador&#10;&#10;Descrição gerada automaticamente"/>
          <p:cNvPicPr/>
          <p:nvPr/>
        </p:nvPicPr>
        <p:blipFill>
          <a:blip r:embed="rId3"/>
          <a:stretch/>
        </p:blipFill>
        <p:spPr>
          <a:xfrm>
            <a:off x="6685920" y="1947600"/>
            <a:ext cx="2015640" cy="1125720"/>
          </a:xfrm>
          <a:prstGeom prst="rect">
            <a:avLst/>
          </a:prstGeom>
          <a:ln w="0">
            <a:noFill/>
          </a:ln>
        </p:spPr>
      </p:pic>
      <p:grpSp>
        <p:nvGrpSpPr>
          <p:cNvPr id="434" name="Agrupar 14"/>
          <p:cNvGrpSpPr/>
          <p:nvPr/>
        </p:nvGrpSpPr>
        <p:grpSpPr>
          <a:xfrm>
            <a:off x="6378480" y="768960"/>
            <a:ext cx="1611000" cy="521280"/>
            <a:chOff x="6378480" y="768960"/>
            <a:chExt cx="1611000" cy="521280"/>
          </a:xfrm>
        </p:grpSpPr>
        <p:sp>
          <p:nvSpPr>
            <p:cNvPr id="435" name="Retângulo: Cantos Arredondados 11"/>
            <p:cNvSpPr/>
            <p:nvPr/>
          </p:nvSpPr>
          <p:spPr>
            <a:xfrm>
              <a:off x="6378480" y="927000"/>
              <a:ext cx="1350360" cy="363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Operações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436" name="Imagem 11" descr="Diagrama&#10;&#10;Descrição gerada automaticamente"/>
            <p:cNvPicPr/>
            <p:nvPr/>
          </p:nvPicPr>
          <p:blipFill>
            <a:blip r:embed="rId4"/>
            <a:stretch/>
          </p:blipFill>
          <p:spPr>
            <a:xfrm>
              <a:off x="7551720" y="768960"/>
              <a:ext cx="437760" cy="428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37" name="Seta: Dobrada 13"/>
          <p:cNvSpPr/>
          <p:nvPr/>
        </p:nvSpPr>
        <p:spPr>
          <a:xfrm rot="5400000">
            <a:off x="7859880" y="1163160"/>
            <a:ext cx="912600" cy="5266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Modelo de Alto Nível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43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40" name="PlaceHolder 1"/>
          <p:cNvSpPr>
            <a:spLocks noGrp="1"/>
          </p:cNvSpPr>
          <p:nvPr>
            <p:ph type="sldNum" idx="5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BAC85B2-E638-41BC-B844-94E7766B5D5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441" name="Agrupar 12"/>
          <p:cNvGrpSpPr/>
          <p:nvPr/>
        </p:nvGrpSpPr>
        <p:grpSpPr>
          <a:xfrm>
            <a:off x="2060640" y="2641680"/>
            <a:ext cx="5016960" cy="1669680"/>
            <a:chOff x="2060640" y="2641680"/>
            <a:chExt cx="5016960" cy="1669680"/>
          </a:xfrm>
        </p:grpSpPr>
        <p:sp>
          <p:nvSpPr>
            <p:cNvPr id="442" name="Chave Esquerda 8"/>
            <p:cNvSpPr/>
            <p:nvPr/>
          </p:nvSpPr>
          <p:spPr>
            <a:xfrm>
              <a:off x="4264200" y="2641680"/>
              <a:ext cx="615600" cy="1669680"/>
            </a:xfrm>
            <a:prstGeom prst="leftBrace">
              <a:avLst>
                <a:gd name="adj1" fmla="val 8333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443" name="Retângulo: Cantos Arredondados 9"/>
            <p:cNvSpPr/>
            <p:nvPr/>
          </p:nvSpPr>
          <p:spPr>
            <a:xfrm>
              <a:off x="2060640" y="3200040"/>
              <a:ext cx="2010960" cy="549000"/>
            </a:xfrm>
            <a:prstGeom prst="roundRect">
              <a:avLst>
                <a:gd name="adj" fmla="val 16667"/>
              </a:avLst>
            </a:prstGeom>
            <a:solidFill>
              <a:srgbClr val="0097a7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numCol="1" spcCol="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</a:rPr>
                <a:t>Requisitos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44" name="Retângulo: Cantos Arredondados 10"/>
            <p:cNvSpPr/>
            <p:nvPr/>
          </p:nvSpPr>
          <p:spPr>
            <a:xfrm>
              <a:off x="5066640" y="2717640"/>
              <a:ext cx="2010960" cy="54900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</a:rPr>
                <a:t>Funcionais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45" name="Retângulo: Cantos Arredondados 11"/>
            <p:cNvSpPr/>
            <p:nvPr/>
          </p:nvSpPr>
          <p:spPr>
            <a:xfrm>
              <a:off x="5066640" y="3474720"/>
              <a:ext cx="2010960" cy="54900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</a:rPr>
                <a:t>Não Funcionais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446" name="Texto Explicativo: Seta para Cima 2"/>
          <p:cNvSpPr/>
          <p:nvPr/>
        </p:nvSpPr>
        <p:spPr>
          <a:xfrm>
            <a:off x="4829040" y="3897720"/>
            <a:ext cx="3020400" cy="8532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Segurança, desempenho ...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47" name="Texto Explicativo: Seta para Baixo 3"/>
          <p:cNvSpPr/>
          <p:nvPr/>
        </p:nvSpPr>
        <p:spPr>
          <a:xfrm>
            <a:off x="5283720" y="1814040"/>
            <a:ext cx="3235680" cy="10314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 que executar? Quais processos?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Modelo de Alto Nível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44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50" name="PlaceHolder 1"/>
          <p:cNvSpPr>
            <a:spLocks noGrp="1"/>
          </p:cNvSpPr>
          <p:nvPr>
            <p:ph type="sldNum" idx="5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48C579F-06E9-493B-B0A3-13ECA10417A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51" name="Retângulo: Cantos Arredondados 1"/>
          <p:cNvSpPr/>
          <p:nvPr/>
        </p:nvSpPr>
        <p:spPr>
          <a:xfrm>
            <a:off x="478080" y="4630680"/>
            <a:ext cx="7889400" cy="31896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Independente do modelo de Banco de Dados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452" name="Agrupar 7"/>
          <p:cNvGrpSpPr/>
          <p:nvPr/>
        </p:nvGrpSpPr>
        <p:grpSpPr>
          <a:xfrm>
            <a:off x="2060640" y="2641680"/>
            <a:ext cx="5016960" cy="1669680"/>
            <a:chOff x="2060640" y="2641680"/>
            <a:chExt cx="5016960" cy="1669680"/>
          </a:xfrm>
        </p:grpSpPr>
        <p:sp>
          <p:nvSpPr>
            <p:cNvPr id="453" name="Chave Esquerda 3"/>
            <p:cNvSpPr/>
            <p:nvPr/>
          </p:nvSpPr>
          <p:spPr>
            <a:xfrm>
              <a:off x="4264200" y="2641680"/>
              <a:ext cx="615600" cy="1669680"/>
            </a:xfrm>
            <a:prstGeom prst="leftBrace">
              <a:avLst>
                <a:gd name="adj1" fmla="val 8333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454" name="Retângulo: Cantos Arredondados 4"/>
            <p:cNvSpPr/>
            <p:nvPr/>
          </p:nvSpPr>
          <p:spPr>
            <a:xfrm>
              <a:off x="2060640" y="3200040"/>
              <a:ext cx="2010960" cy="549000"/>
            </a:xfrm>
            <a:prstGeom prst="roundRect">
              <a:avLst>
                <a:gd name="adj" fmla="val 16667"/>
              </a:avLst>
            </a:prstGeom>
            <a:solidFill>
              <a:srgbClr val="0097a7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numCol="1" spcCol="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</a:rPr>
                <a:t>Requisitos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55" name="Retângulo: Cantos Arredondados 5"/>
            <p:cNvSpPr/>
            <p:nvPr/>
          </p:nvSpPr>
          <p:spPr>
            <a:xfrm>
              <a:off x="5066640" y="2717640"/>
              <a:ext cx="2010960" cy="54900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</a:rPr>
                <a:t>Funcionais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56" name="Retângulo: Cantos Arredondados 6"/>
            <p:cNvSpPr/>
            <p:nvPr/>
          </p:nvSpPr>
          <p:spPr>
            <a:xfrm>
              <a:off x="5066640" y="3474720"/>
              <a:ext cx="2010960" cy="54900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</a:rPr>
                <a:t>Não Funcionais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457" name="Retângulo: Cantos Arredondados 2"/>
          <p:cNvSpPr/>
          <p:nvPr/>
        </p:nvSpPr>
        <p:spPr>
          <a:xfrm>
            <a:off x="5064840" y="1624680"/>
            <a:ext cx="3302640" cy="519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será armazenado?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458" name="Gráfico 15" descr="Fechar estrutura de tópicos"/>
          <p:cNvPicPr/>
          <p:nvPr/>
        </p:nvPicPr>
        <p:blipFill>
          <a:blip r:embed="rId1"/>
          <a:stretch/>
        </p:blipFill>
        <p:spPr>
          <a:xfrm>
            <a:off x="5777280" y="1001160"/>
            <a:ext cx="1775160" cy="17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60" name="PlaceHolder 1"/>
          <p:cNvSpPr>
            <a:spLocks noGrp="1"/>
          </p:cNvSpPr>
          <p:nvPr>
            <p:ph type="sldNum" idx="5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8A3B04A-9514-4CE4-BAC0-F7D37412FC4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461" name="Agrupar 8"/>
          <p:cNvGrpSpPr/>
          <p:nvPr/>
        </p:nvGrpSpPr>
        <p:grpSpPr>
          <a:xfrm>
            <a:off x="542520" y="1938240"/>
            <a:ext cx="8015400" cy="1647360"/>
            <a:chOff x="542520" y="1938240"/>
            <a:chExt cx="8015400" cy="1647360"/>
          </a:xfrm>
        </p:grpSpPr>
        <p:sp>
          <p:nvSpPr>
            <p:cNvPr id="462" name="Seta: para a Direita 1"/>
            <p:cNvSpPr/>
            <p:nvPr/>
          </p:nvSpPr>
          <p:spPr>
            <a:xfrm>
              <a:off x="542520" y="3079080"/>
              <a:ext cx="8015400" cy="482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463" name="Retângulo: Cantos Arredondados 2"/>
            <p:cNvSpPr/>
            <p:nvPr/>
          </p:nvSpPr>
          <p:spPr>
            <a:xfrm>
              <a:off x="806400" y="3103560"/>
              <a:ext cx="155088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Coleta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64" name="Retângulo: Cantos Arredondados 3"/>
            <p:cNvSpPr/>
            <p:nvPr/>
          </p:nvSpPr>
          <p:spPr>
            <a:xfrm>
              <a:off x="2580120" y="3103560"/>
              <a:ext cx="155088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Análise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65" name="Chave Esquerda 4"/>
            <p:cNvSpPr/>
            <p:nvPr/>
          </p:nvSpPr>
          <p:spPr>
            <a:xfrm rot="5400000">
              <a:off x="2215800" y="1468440"/>
              <a:ext cx="452520" cy="2597400"/>
            </a:xfrm>
            <a:prstGeom prst="leftBrace">
              <a:avLst>
                <a:gd name="adj1" fmla="val 8333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  <p:sp>
          <p:nvSpPr>
            <p:cNvPr id="466" name="Retângulo: Cantos Arredondados 5"/>
            <p:cNvSpPr/>
            <p:nvPr/>
          </p:nvSpPr>
          <p:spPr>
            <a:xfrm>
              <a:off x="1110600" y="1938240"/>
              <a:ext cx="265680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Dados &amp; Requisitos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67" name="Retângulo: Cantos Arredondados 6"/>
            <p:cNvSpPr/>
            <p:nvPr/>
          </p:nvSpPr>
          <p:spPr>
            <a:xfrm>
              <a:off x="4703040" y="3081240"/>
              <a:ext cx="296856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Esquema conceitual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68" name="Texto Explicativo: Seta para Baixo 7"/>
            <p:cNvSpPr/>
            <p:nvPr/>
          </p:nvSpPr>
          <p:spPr>
            <a:xfrm>
              <a:off x="5916600" y="2179440"/>
              <a:ext cx="2322720" cy="986760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0097a7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Design conceitual</a:t>
              </a:r>
              <a:endParaRPr b="0" lang="pt-BR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70" name="PlaceHolder 1"/>
          <p:cNvSpPr>
            <a:spLocks noGrp="1"/>
          </p:cNvSpPr>
          <p:nvPr>
            <p:ph type="sldNum" idx="5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D84B91B-DD81-4D81-8758-EC3021C1BB3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471" name="Agrupar 8"/>
          <p:cNvGrpSpPr/>
          <p:nvPr/>
        </p:nvGrpSpPr>
        <p:grpSpPr>
          <a:xfrm>
            <a:off x="542520" y="1938240"/>
            <a:ext cx="8015400" cy="1647360"/>
            <a:chOff x="542520" y="1938240"/>
            <a:chExt cx="8015400" cy="1647360"/>
          </a:xfrm>
        </p:grpSpPr>
        <p:sp>
          <p:nvSpPr>
            <p:cNvPr id="472" name="Seta: para a Direita 1"/>
            <p:cNvSpPr/>
            <p:nvPr/>
          </p:nvSpPr>
          <p:spPr>
            <a:xfrm>
              <a:off x="542520" y="3079080"/>
              <a:ext cx="8015400" cy="482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473" name="Retângulo: Cantos Arredondados 2"/>
            <p:cNvSpPr/>
            <p:nvPr/>
          </p:nvSpPr>
          <p:spPr>
            <a:xfrm>
              <a:off x="806400" y="3103560"/>
              <a:ext cx="155088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Coleta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74" name="Retângulo: Cantos Arredondados 3"/>
            <p:cNvSpPr/>
            <p:nvPr/>
          </p:nvSpPr>
          <p:spPr>
            <a:xfrm>
              <a:off x="2580120" y="3103560"/>
              <a:ext cx="155088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Análise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75" name="Chave Esquerda 4"/>
            <p:cNvSpPr/>
            <p:nvPr/>
          </p:nvSpPr>
          <p:spPr>
            <a:xfrm rot="5400000">
              <a:off x="2215800" y="1468440"/>
              <a:ext cx="452520" cy="2597400"/>
            </a:xfrm>
            <a:prstGeom prst="leftBrace">
              <a:avLst>
                <a:gd name="adj1" fmla="val 8333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  <p:sp>
          <p:nvSpPr>
            <p:cNvPr id="476" name="Retângulo: Cantos Arredondados 5"/>
            <p:cNvSpPr/>
            <p:nvPr/>
          </p:nvSpPr>
          <p:spPr>
            <a:xfrm>
              <a:off x="1110600" y="1938240"/>
              <a:ext cx="265680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Dados &amp; Requisitos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77" name="Retângulo: Cantos Arredondados 6"/>
            <p:cNvSpPr/>
            <p:nvPr/>
          </p:nvSpPr>
          <p:spPr>
            <a:xfrm>
              <a:off x="4703040" y="3081240"/>
              <a:ext cx="296856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Esquema conceitual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78" name="Texto Explicativo: Seta para Baixo 7"/>
            <p:cNvSpPr/>
            <p:nvPr/>
          </p:nvSpPr>
          <p:spPr>
            <a:xfrm>
              <a:off x="5916600" y="2179440"/>
              <a:ext cx="2322720" cy="986760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0097a7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Design conceitual</a:t>
              </a:r>
              <a:endParaRPr b="0" lang="pt-BR" sz="1600" spc="-1" strike="noStrike">
                <a:latin typeface="Arial"/>
              </a:endParaRPr>
            </a:p>
          </p:txBody>
        </p:sp>
      </p:grpSp>
      <p:sp>
        <p:nvSpPr>
          <p:cNvPr id="479" name="Seta: Curva para Cima 9"/>
          <p:cNvSpPr/>
          <p:nvPr/>
        </p:nvSpPr>
        <p:spPr>
          <a:xfrm rot="19800000">
            <a:off x="4056480" y="3955320"/>
            <a:ext cx="2686320" cy="756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480" name="Retângulo: Cantos Arredondados 11"/>
          <p:cNvSpPr/>
          <p:nvPr/>
        </p:nvSpPr>
        <p:spPr>
          <a:xfrm>
            <a:off x="2413440" y="4265280"/>
            <a:ext cx="2656800" cy="48204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Conceitos de Alto Nível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Imagem 12" descr="Diagrama&#10;&#10;Descrição gerada automaticamente"/>
          <p:cNvPicPr/>
          <p:nvPr/>
        </p:nvPicPr>
        <p:blipFill>
          <a:blip r:embed="rId1"/>
          <a:srcRect l="3766" t="0" r="8659" b="172"/>
          <a:stretch/>
        </p:blipFill>
        <p:spPr>
          <a:xfrm>
            <a:off x="409680" y="6480"/>
            <a:ext cx="6074640" cy="5137200"/>
          </a:xfrm>
          <a:prstGeom prst="rect">
            <a:avLst/>
          </a:prstGeom>
          <a:ln w="0">
            <a:noFill/>
          </a:ln>
        </p:spPr>
      </p:pic>
      <p:sp>
        <p:nvSpPr>
          <p:cNvPr id="482" name="Google Shape;204;g109ffa863cd_0_328"/>
          <p:cNvSpPr/>
          <p:nvPr/>
        </p:nvSpPr>
        <p:spPr>
          <a:xfrm>
            <a:off x="5382360" y="3701880"/>
            <a:ext cx="437976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83" name="PlaceHolder 1"/>
          <p:cNvSpPr>
            <a:spLocks noGrp="1"/>
          </p:cNvSpPr>
          <p:nvPr>
            <p:ph type="sldNum" idx="6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101D12B-491B-48E1-BB40-999DB515806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84" name="CaixaDeTexto 2"/>
          <p:cNvSpPr/>
          <p:nvPr/>
        </p:nvSpPr>
        <p:spPr>
          <a:xfrm>
            <a:off x="-107280" y="482580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Conceitual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86" name="PlaceHolder 1"/>
          <p:cNvSpPr>
            <a:spLocks noGrp="1"/>
          </p:cNvSpPr>
          <p:nvPr>
            <p:ph type="sldNum" idx="6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97BA019-86D0-4084-838A-B383CD99EA9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487" name="Agrupar 8"/>
          <p:cNvGrpSpPr/>
          <p:nvPr/>
        </p:nvGrpSpPr>
        <p:grpSpPr>
          <a:xfrm>
            <a:off x="542520" y="1938240"/>
            <a:ext cx="8015400" cy="1647360"/>
            <a:chOff x="542520" y="1938240"/>
            <a:chExt cx="8015400" cy="1647360"/>
          </a:xfrm>
        </p:grpSpPr>
        <p:sp>
          <p:nvSpPr>
            <p:cNvPr id="488" name="Seta: para a Direita 1"/>
            <p:cNvSpPr/>
            <p:nvPr/>
          </p:nvSpPr>
          <p:spPr>
            <a:xfrm>
              <a:off x="542520" y="3079080"/>
              <a:ext cx="8015400" cy="482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489" name="Retângulo: Cantos Arredondados 2"/>
            <p:cNvSpPr/>
            <p:nvPr/>
          </p:nvSpPr>
          <p:spPr>
            <a:xfrm>
              <a:off x="806400" y="3103560"/>
              <a:ext cx="155088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Coleta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90" name="Retângulo: Cantos Arredondados 3"/>
            <p:cNvSpPr/>
            <p:nvPr/>
          </p:nvSpPr>
          <p:spPr>
            <a:xfrm>
              <a:off x="2580120" y="3103560"/>
              <a:ext cx="155088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Análise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91" name="Chave Esquerda 4"/>
            <p:cNvSpPr/>
            <p:nvPr/>
          </p:nvSpPr>
          <p:spPr>
            <a:xfrm rot="5400000">
              <a:off x="2215800" y="1468440"/>
              <a:ext cx="452520" cy="2597400"/>
            </a:xfrm>
            <a:prstGeom prst="leftBrace">
              <a:avLst>
                <a:gd name="adj1" fmla="val 8333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  <p:sp>
          <p:nvSpPr>
            <p:cNvPr id="492" name="Retângulo: Cantos Arredondados 5"/>
            <p:cNvSpPr/>
            <p:nvPr/>
          </p:nvSpPr>
          <p:spPr>
            <a:xfrm>
              <a:off x="1110600" y="1938240"/>
              <a:ext cx="265680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Dados &amp; Requisitos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93" name="Retângulo: Cantos Arredondados 6"/>
            <p:cNvSpPr/>
            <p:nvPr/>
          </p:nvSpPr>
          <p:spPr>
            <a:xfrm>
              <a:off x="4703040" y="3081240"/>
              <a:ext cx="2968560" cy="4820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Esquema conceitual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94" name="Texto Explicativo: Seta para Baixo 7"/>
            <p:cNvSpPr/>
            <p:nvPr/>
          </p:nvSpPr>
          <p:spPr>
            <a:xfrm>
              <a:off x="5916600" y="2179440"/>
              <a:ext cx="2322720" cy="986760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0097a7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Design conceitual</a:t>
              </a:r>
              <a:endParaRPr b="0" lang="pt-BR" sz="1600" spc="-1" strike="noStrike">
                <a:latin typeface="Arial"/>
              </a:endParaRPr>
            </a:p>
          </p:txBody>
        </p:sp>
      </p:grpSp>
      <p:sp>
        <p:nvSpPr>
          <p:cNvPr id="495" name="Seta: Curva para Cima 9"/>
          <p:cNvSpPr/>
          <p:nvPr/>
        </p:nvSpPr>
        <p:spPr>
          <a:xfrm rot="19800000">
            <a:off x="4056480" y="3955320"/>
            <a:ext cx="2686320" cy="756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496" name="Retângulo: Cantos Arredondados 11"/>
          <p:cNvSpPr/>
          <p:nvPr/>
        </p:nvSpPr>
        <p:spPr>
          <a:xfrm>
            <a:off x="2413440" y="4265280"/>
            <a:ext cx="2656800" cy="48204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Conceitos de Alto Nível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97" name="Balão de Fala: Retângulo com Cantos Arredondados 10"/>
          <p:cNvSpPr/>
          <p:nvPr/>
        </p:nvSpPr>
        <p:spPr>
          <a:xfrm>
            <a:off x="2288520" y="1626840"/>
            <a:ext cx="2523960" cy="3985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Análise das queries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Processo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99" name="PlaceHolder 1"/>
          <p:cNvSpPr>
            <a:spLocks noGrp="1"/>
          </p:cNvSpPr>
          <p:nvPr>
            <p:ph type="sldNum" idx="6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91DFC3B-E9CA-4E39-8922-380E34B102F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546444219"/>
              </p:ext>
            </p:extLst>
          </p:nvPr>
        </p:nvGraphicFramePr>
        <p:xfrm>
          <a:off x="452880" y="1713600"/>
          <a:ext cx="8442720" cy="292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00" name="Balão de Fala: Retângulo com Cantos Arredondados 248"/>
          <p:cNvSpPr/>
          <p:nvPr/>
        </p:nvSpPr>
        <p:spPr>
          <a:xfrm>
            <a:off x="567000" y="2651400"/>
            <a:ext cx="1981440" cy="4597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 que vai ter?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01" name="Balão de Fala: Retângulo com Cantos Arredondados 249"/>
          <p:cNvSpPr/>
          <p:nvPr/>
        </p:nvSpPr>
        <p:spPr>
          <a:xfrm>
            <a:off x="2504160" y="3378600"/>
            <a:ext cx="2174400" cy="4672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Como estruturar?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02" name="Balão de Fala: Retângulo com Cantos Arredondados 250"/>
          <p:cNvSpPr/>
          <p:nvPr/>
        </p:nvSpPr>
        <p:spPr>
          <a:xfrm>
            <a:off x="4916520" y="2525040"/>
            <a:ext cx="2374560" cy="4597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Como implementar?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Processo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04" name="PlaceHolder 1"/>
          <p:cNvSpPr>
            <a:spLocks noGrp="1"/>
          </p:cNvSpPr>
          <p:nvPr>
            <p:ph type="sldNum" idx="6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290DC7B-D4B0-4C8A-8D4B-D6757A2481E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2966413677"/>
              </p:ext>
            </p:extLst>
          </p:nvPr>
        </p:nvGraphicFramePr>
        <p:xfrm>
          <a:off x="452880" y="1713600"/>
          <a:ext cx="8442720" cy="292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05" name="Retângulo: Cantos Arredondados 42"/>
          <p:cNvSpPr/>
          <p:nvPr/>
        </p:nvSpPr>
        <p:spPr>
          <a:xfrm>
            <a:off x="1101600" y="2894040"/>
            <a:ext cx="1840320" cy="430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Esquema conceitual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06" name="Retângulo: Cantos Arredondados 43"/>
          <p:cNvSpPr/>
          <p:nvPr/>
        </p:nvSpPr>
        <p:spPr>
          <a:xfrm>
            <a:off x="3543120" y="2894040"/>
            <a:ext cx="1840320" cy="430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Esquema lógico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07" name="Retângulo: Cantos Arredondados 44"/>
          <p:cNvSpPr/>
          <p:nvPr/>
        </p:nvSpPr>
        <p:spPr>
          <a:xfrm>
            <a:off x="6222600" y="2894040"/>
            <a:ext cx="1840320" cy="430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Esquema Físico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08" name="Seta: Curva para a Direita 194"/>
          <p:cNvSpPr/>
          <p:nvPr/>
        </p:nvSpPr>
        <p:spPr>
          <a:xfrm rot="3960000">
            <a:off x="1491840" y="-700920"/>
            <a:ext cx="927360" cy="364392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509" name="Retângulo: Cantos Arredondados 45"/>
          <p:cNvSpPr/>
          <p:nvPr/>
        </p:nvSpPr>
        <p:spPr>
          <a:xfrm>
            <a:off x="3431880" y="704520"/>
            <a:ext cx="1692000" cy="42264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Requisitos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96;p5"/>
          <p:cNvSpPr/>
          <p:nvPr/>
        </p:nvSpPr>
        <p:spPr>
          <a:xfrm>
            <a:off x="647280" y="1009800"/>
            <a:ext cx="7165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Discursando sobre as características de Banco de Dados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77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sldNum" idx="1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21EE51B6-5023-4976-B2DC-7BA86F673B1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79" name="Gráfico 2" descr="Banco de dados com preenchimento sólido"/>
          <p:cNvPicPr/>
          <p:nvPr/>
        </p:nvPicPr>
        <p:blipFill>
          <a:blip r:embed="rId2"/>
          <a:stretch/>
        </p:blipFill>
        <p:spPr>
          <a:xfrm>
            <a:off x="6982920" y="2664360"/>
            <a:ext cx="1582560" cy="1604160"/>
          </a:xfrm>
          <a:prstGeom prst="rect">
            <a:avLst/>
          </a:prstGeom>
          <a:ln w="0">
            <a:noFill/>
          </a:ln>
        </p:spPr>
      </p:pic>
      <p:pic>
        <p:nvPicPr>
          <p:cNvPr id="80" name="Gráfico 2" descr="Banco de dados com preenchimento sólido"/>
          <p:cNvPicPr/>
          <p:nvPr/>
        </p:nvPicPr>
        <p:blipFill>
          <a:blip r:embed="rId3"/>
          <a:stretch/>
        </p:blipFill>
        <p:spPr>
          <a:xfrm>
            <a:off x="6206760" y="3246840"/>
            <a:ext cx="1550160" cy="1571760"/>
          </a:xfrm>
          <a:prstGeom prst="rect">
            <a:avLst/>
          </a:prstGeom>
          <a:ln w="0">
            <a:noFill/>
          </a:ln>
        </p:spPr>
      </p:pic>
      <p:pic>
        <p:nvPicPr>
          <p:cNvPr id="81" name="Gráfico 2" descr="Banco de dados com preenchimento sólido"/>
          <p:cNvPicPr/>
          <p:nvPr/>
        </p:nvPicPr>
        <p:blipFill>
          <a:blip r:embed="rId4"/>
          <a:stretch/>
        </p:blipFill>
        <p:spPr>
          <a:xfrm>
            <a:off x="7306560" y="3343680"/>
            <a:ext cx="1582560" cy="16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196;p5"/>
          <p:cNvSpPr/>
          <p:nvPr/>
        </p:nvSpPr>
        <p:spPr>
          <a:xfrm>
            <a:off x="669600" y="1091520"/>
            <a:ext cx="7714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55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Implementação – Projeto Lógico &amp; Físico</a:t>
            </a:r>
            <a:endParaRPr b="0" lang="pt-BR" sz="5500" spc="-1" strike="noStrike">
              <a:latin typeface="Arial"/>
            </a:endParaRPr>
          </a:p>
        </p:txBody>
      </p:sp>
      <p:pic>
        <p:nvPicPr>
          <p:cNvPr id="511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512" name="PlaceHolder 1"/>
          <p:cNvSpPr>
            <a:spLocks noGrp="1"/>
          </p:cNvSpPr>
          <p:nvPr>
            <p:ph type="sldNum" idx="6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9A24DE7B-8EFE-46D4-B9E9-4BC9FD334B6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13" name="Gráfico 2" descr="Banco de dados com preenchimento sólido"/>
          <p:cNvPicPr/>
          <p:nvPr/>
        </p:nvPicPr>
        <p:blipFill>
          <a:blip r:embed="rId2"/>
          <a:stretch/>
        </p:blipFill>
        <p:spPr>
          <a:xfrm>
            <a:off x="7052760" y="3039120"/>
            <a:ext cx="1371960" cy="1364040"/>
          </a:xfrm>
          <a:prstGeom prst="rect">
            <a:avLst/>
          </a:prstGeom>
          <a:ln w="0">
            <a:noFill/>
          </a:ln>
        </p:spPr>
      </p:pic>
      <p:pic>
        <p:nvPicPr>
          <p:cNvPr id="514" name="Gráfico 3" descr="Fluxograma com preenchimento sólido"/>
          <p:cNvPicPr/>
          <p:nvPr/>
        </p:nvPicPr>
        <p:blipFill>
          <a:blip r:embed="rId3"/>
          <a:stretch/>
        </p:blipFill>
        <p:spPr>
          <a:xfrm>
            <a:off x="6148440" y="3591720"/>
            <a:ext cx="1426320" cy="140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Descrição do modelo conceitual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516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17" name="PlaceHolder 1"/>
          <p:cNvSpPr>
            <a:spLocks noGrp="1"/>
          </p:cNvSpPr>
          <p:nvPr>
            <p:ph type="sldNum" idx="6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1905152-7AAE-43FB-BBF8-8C091A0C034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18" name="Retângulo: Cantos Arredondados 1"/>
          <p:cNvSpPr/>
          <p:nvPr/>
        </p:nvSpPr>
        <p:spPr>
          <a:xfrm>
            <a:off x="478080" y="4630680"/>
            <a:ext cx="7889400" cy="31896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Depende do modelo de Banco de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19" name="Retângulo: Cantos Arredondados 2"/>
          <p:cNvSpPr/>
          <p:nvPr/>
        </p:nvSpPr>
        <p:spPr>
          <a:xfrm>
            <a:off x="5243040" y="3250080"/>
            <a:ext cx="2189160" cy="519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Estrutura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20" name="Seta: Entalhada para a Direita 8"/>
          <p:cNvSpPr/>
          <p:nvPr/>
        </p:nvSpPr>
        <p:spPr>
          <a:xfrm rot="10800000">
            <a:off x="3578760" y="3309480"/>
            <a:ext cx="1231560" cy="40788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21" name="Retângulo: Cantos Arredondados 10"/>
          <p:cNvSpPr/>
          <p:nvPr/>
        </p:nvSpPr>
        <p:spPr>
          <a:xfrm>
            <a:off x="1301760" y="2812320"/>
            <a:ext cx="1803240" cy="139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Organização dos dados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522" name="Imagem 12" descr=""/>
          <p:cNvPicPr/>
          <p:nvPr/>
        </p:nvPicPr>
        <p:blipFill>
          <a:blip r:embed="rId1"/>
          <a:stretch/>
        </p:blipFill>
        <p:spPr>
          <a:xfrm>
            <a:off x="7527960" y="1285920"/>
            <a:ext cx="1209240" cy="809280"/>
          </a:xfrm>
          <a:prstGeom prst="rect">
            <a:avLst/>
          </a:prstGeom>
          <a:ln w="0">
            <a:noFill/>
          </a:ln>
        </p:spPr>
      </p:pic>
      <p:pic>
        <p:nvPicPr>
          <p:cNvPr id="523" name="Imagem 13" descr="Logotipo&#10;&#10;Descrição gerada automaticamente"/>
          <p:cNvPicPr/>
          <p:nvPr/>
        </p:nvPicPr>
        <p:blipFill>
          <a:blip r:embed="rId2"/>
          <a:stretch/>
        </p:blipFill>
        <p:spPr>
          <a:xfrm>
            <a:off x="5570280" y="849960"/>
            <a:ext cx="1323720" cy="685440"/>
          </a:xfrm>
          <a:prstGeom prst="rect">
            <a:avLst/>
          </a:prstGeom>
          <a:ln w="0">
            <a:noFill/>
          </a:ln>
        </p:spPr>
      </p:pic>
      <p:pic>
        <p:nvPicPr>
          <p:cNvPr id="524" name="Imagem 14" descr="Logotipo&#10;&#10;Descrição gerada automaticamente"/>
          <p:cNvPicPr/>
          <p:nvPr/>
        </p:nvPicPr>
        <p:blipFill>
          <a:blip r:embed="rId3"/>
          <a:stretch/>
        </p:blipFill>
        <p:spPr>
          <a:xfrm>
            <a:off x="5167080" y="2179440"/>
            <a:ext cx="2742840" cy="74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Descrição do modelo conceitual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526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27" name="PlaceHolder 1"/>
          <p:cNvSpPr>
            <a:spLocks noGrp="1"/>
          </p:cNvSpPr>
          <p:nvPr>
            <p:ph type="sldNum" idx="6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EA0E6CB-ADD3-4D69-B73B-E2BD7AEB578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28" name="Retângulo: Cantos Arredondados 1"/>
          <p:cNvSpPr/>
          <p:nvPr/>
        </p:nvSpPr>
        <p:spPr>
          <a:xfrm>
            <a:off x="478080" y="4630680"/>
            <a:ext cx="7889400" cy="31896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Depende do modelo de Banco de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29" name="Retângulo: Cantos Arredondados 2"/>
          <p:cNvSpPr/>
          <p:nvPr/>
        </p:nvSpPr>
        <p:spPr>
          <a:xfrm>
            <a:off x="5243040" y="3250080"/>
            <a:ext cx="2189160" cy="519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Estrutura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30" name="Seta: Entalhada para a Direita 8"/>
          <p:cNvSpPr/>
          <p:nvPr/>
        </p:nvSpPr>
        <p:spPr>
          <a:xfrm rot="10800000">
            <a:off x="3578760" y="3309480"/>
            <a:ext cx="1231560" cy="40788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31" name="Retângulo: Cantos Arredondados 10"/>
          <p:cNvSpPr/>
          <p:nvPr/>
        </p:nvSpPr>
        <p:spPr>
          <a:xfrm>
            <a:off x="1301760" y="2812320"/>
            <a:ext cx="1803240" cy="1395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Organização dos dados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532" name="Seta: Entalhada para a Direita 3"/>
          <p:cNvSpPr/>
          <p:nvPr/>
        </p:nvSpPr>
        <p:spPr>
          <a:xfrm rot="5400000">
            <a:off x="5975640" y="2581560"/>
            <a:ext cx="712080" cy="40788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33" name="Retângulo: Cantos Arredondados 4"/>
          <p:cNvSpPr/>
          <p:nvPr/>
        </p:nvSpPr>
        <p:spPr>
          <a:xfrm>
            <a:off x="5287320" y="1691640"/>
            <a:ext cx="2189160" cy="51912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Tabelas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35" name="PlaceHolder 1"/>
          <p:cNvSpPr>
            <a:spLocks noGrp="1"/>
          </p:cNvSpPr>
          <p:nvPr>
            <p:ph type="sldNum" idx="6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87D9A94-09C3-45FF-AC04-ADDE93CBC7C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8" name="Diagram8"/>
          <p:cNvGraphicFramePr/>
          <p:nvPr>
            <p:extLst>
              <p:ext uri="{D42A27DB-BD31-4B8C-83A1-F6EECF244321}">
                <p14:modId xmlns:p14="http://schemas.microsoft.com/office/powerpoint/2010/main" val="539620502"/>
              </p:ext>
            </p:extLst>
          </p:nvPr>
        </p:nvGraphicFramePr>
        <p:xfrm>
          <a:off x="452880" y="1713600"/>
          <a:ext cx="8442720" cy="292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36" name="Seta: Curva para a Direita 47"/>
          <p:cNvSpPr/>
          <p:nvPr/>
        </p:nvSpPr>
        <p:spPr>
          <a:xfrm rot="9660000">
            <a:off x="3142800" y="2089080"/>
            <a:ext cx="333720" cy="82332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37" name="Seta: Curva para a Direita 49"/>
          <p:cNvSpPr/>
          <p:nvPr/>
        </p:nvSpPr>
        <p:spPr>
          <a:xfrm rot="19500000">
            <a:off x="2088720" y="3277800"/>
            <a:ext cx="430200" cy="12096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38" name="Retângulo: Cantos Arredondados 45"/>
          <p:cNvSpPr/>
          <p:nvPr/>
        </p:nvSpPr>
        <p:spPr>
          <a:xfrm>
            <a:off x="1338840" y="2745360"/>
            <a:ext cx="2129760" cy="60084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Mapeamento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39" name="Retângulo: Cantos Arredondados 221"/>
          <p:cNvSpPr/>
          <p:nvPr/>
        </p:nvSpPr>
        <p:spPr>
          <a:xfrm>
            <a:off x="455760" y="4690080"/>
            <a:ext cx="7993080" cy="259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Design Lógico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41" name="PlaceHolder 1"/>
          <p:cNvSpPr>
            <a:spLocks noGrp="1"/>
          </p:cNvSpPr>
          <p:nvPr>
            <p:ph type="sldNum" idx="6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B6D8133-BC07-49C4-A15B-73C5B231D93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9" name="Diagram9"/>
          <p:cNvGraphicFramePr/>
          <p:nvPr>
            <p:extLst>
              <p:ext uri="{D42A27DB-BD31-4B8C-83A1-F6EECF244321}">
                <p14:modId xmlns:p14="http://schemas.microsoft.com/office/powerpoint/2010/main" val="202037186"/>
              </p:ext>
            </p:extLst>
          </p:nvPr>
        </p:nvGraphicFramePr>
        <p:xfrm>
          <a:off x="452880" y="1713600"/>
          <a:ext cx="8442720" cy="292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42" name="Seta: Curva para a Direita 47"/>
          <p:cNvSpPr/>
          <p:nvPr/>
        </p:nvSpPr>
        <p:spPr>
          <a:xfrm rot="9660000">
            <a:off x="3142800" y="2089080"/>
            <a:ext cx="333720" cy="82332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43" name="Seta: Curva para a Direita 49"/>
          <p:cNvSpPr/>
          <p:nvPr/>
        </p:nvSpPr>
        <p:spPr>
          <a:xfrm rot="19500000">
            <a:off x="2088720" y="3277800"/>
            <a:ext cx="430200" cy="12096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44" name="Retângulo: Cantos Arredondados 45"/>
          <p:cNvSpPr/>
          <p:nvPr/>
        </p:nvSpPr>
        <p:spPr>
          <a:xfrm>
            <a:off x="1338840" y="2745360"/>
            <a:ext cx="2129760" cy="60084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Mapeamento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45" name="Retângulo: Cantos Arredondados 221"/>
          <p:cNvSpPr/>
          <p:nvPr/>
        </p:nvSpPr>
        <p:spPr>
          <a:xfrm>
            <a:off x="455760" y="4690080"/>
            <a:ext cx="7993080" cy="259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Design Lógico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46" name="Retângulo: Cantos Arredondados 44"/>
          <p:cNvSpPr/>
          <p:nvPr/>
        </p:nvSpPr>
        <p:spPr>
          <a:xfrm>
            <a:off x="5243040" y="2745360"/>
            <a:ext cx="2129760" cy="60084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Esquema do 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47" name="Igual a 46"/>
          <p:cNvSpPr/>
          <p:nvPr/>
        </p:nvSpPr>
        <p:spPr>
          <a:xfrm>
            <a:off x="3804840" y="2591280"/>
            <a:ext cx="912600" cy="9126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49" name="PlaceHolder 1"/>
          <p:cNvSpPr>
            <a:spLocks noGrp="1"/>
          </p:cNvSpPr>
          <p:nvPr>
            <p:ph type="sldNum" idx="6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4BFE649-7900-48BC-9FB5-270EBA750EE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50" name="Imagem 4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551" name="Balão de Pensamento: Nuvem 6"/>
          <p:cNvSpPr/>
          <p:nvPr/>
        </p:nvSpPr>
        <p:spPr>
          <a:xfrm>
            <a:off x="459360" y="1413720"/>
            <a:ext cx="364428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Como escolher?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53" name="PlaceHolder 1"/>
          <p:cNvSpPr>
            <a:spLocks noGrp="1"/>
          </p:cNvSpPr>
          <p:nvPr>
            <p:ph type="sldNum" idx="7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79E8B22-80BD-4924-B2B0-8208D73B3FC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54" name="Imagem 4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555" name="Balão de Pensamento: Nuvem 6"/>
          <p:cNvSpPr/>
          <p:nvPr/>
        </p:nvSpPr>
        <p:spPr>
          <a:xfrm>
            <a:off x="459360" y="1413720"/>
            <a:ext cx="364428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Como escolher?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6" name="Retângulo: Cantos Arredondados 7"/>
          <p:cNvSpPr/>
          <p:nvPr/>
        </p:nvSpPr>
        <p:spPr>
          <a:xfrm>
            <a:off x="6675480" y="1639440"/>
            <a:ext cx="1877400" cy="571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Mobile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57" name="Retângulo: Cantos Arredondados 9"/>
          <p:cNvSpPr/>
          <p:nvPr/>
        </p:nvSpPr>
        <p:spPr>
          <a:xfrm>
            <a:off x="2548800" y="4267080"/>
            <a:ext cx="1877400" cy="571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Relacional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58" name="Retângulo: Cantos Arredondados 14"/>
          <p:cNvSpPr/>
          <p:nvPr/>
        </p:nvSpPr>
        <p:spPr>
          <a:xfrm>
            <a:off x="6675480" y="4014720"/>
            <a:ext cx="1877400" cy="571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NoSQL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59" name="Retângulo: Cantos Arredondados 15"/>
          <p:cNvSpPr/>
          <p:nvPr/>
        </p:nvSpPr>
        <p:spPr>
          <a:xfrm>
            <a:off x="4871880" y="845280"/>
            <a:ext cx="1877400" cy="571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Distribuído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60" name="Seta: Curva para a Direita 16"/>
          <p:cNvSpPr/>
          <p:nvPr/>
        </p:nvSpPr>
        <p:spPr>
          <a:xfrm rot="2580000">
            <a:off x="3289320" y="2689920"/>
            <a:ext cx="726840" cy="17956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61" name="Seta: Curva para a Direita 17"/>
          <p:cNvSpPr/>
          <p:nvPr/>
        </p:nvSpPr>
        <p:spPr>
          <a:xfrm rot="18180000">
            <a:off x="5946120" y="3313800"/>
            <a:ext cx="726840" cy="17956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62" name="Seta: Curva para a Direita 18"/>
          <p:cNvSpPr/>
          <p:nvPr/>
        </p:nvSpPr>
        <p:spPr>
          <a:xfrm rot="13620000">
            <a:off x="6815160" y="1970640"/>
            <a:ext cx="726840" cy="17956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63" name="Seta: Curva para Baixo 19"/>
          <p:cNvSpPr/>
          <p:nvPr/>
        </p:nvSpPr>
        <p:spPr>
          <a:xfrm rot="15660000">
            <a:off x="3864600" y="1900080"/>
            <a:ext cx="2077920" cy="7048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64" name="Retângulo: Cantos Arredondados 20"/>
          <p:cNvSpPr/>
          <p:nvPr/>
        </p:nvSpPr>
        <p:spPr>
          <a:xfrm>
            <a:off x="4159440" y="2790000"/>
            <a:ext cx="2456280" cy="7048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Estrutura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565" name="Imagem 22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7616520" y="843480"/>
            <a:ext cx="1072800" cy="754920"/>
          </a:xfrm>
          <a:prstGeom prst="rect">
            <a:avLst/>
          </a:prstGeom>
          <a:ln w="0">
            <a:noFill/>
          </a:ln>
        </p:spPr>
      </p:pic>
      <p:pic>
        <p:nvPicPr>
          <p:cNvPr id="566" name="Imagem 12" descr="Nome da empresa&#10;&#10;Descrição gerada automaticamente"/>
          <p:cNvPicPr/>
          <p:nvPr/>
        </p:nvPicPr>
        <p:blipFill>
          <a:blip r:embed="rId3"/>
          <a:stretch/>
        </p:blipFill>
        <p:spPr>
          <a:xfrm>
            <a:off x="7683840" y="3044880"/>
            <a:ext cx="1209240" cy="809280"/>
          </a:xfrm>
          <a:prstGeom prst="rect">
            <a:avLst/>
          </a:prstGeom>
          <a:ln w="0">
            <a:noFill/>
          </a:ln>
        </p:spPr>
      </p:pic>
      <p:pic>
        <p:nvPicPr>
          <p:cNvPr id="567" name="Imagem 13" descr="Logotipo&#10;&#10;Descrição gerada automaticamente"/>
          <p:cNvPicPr/>
          <p:nvPr/>
        </p:nvPicPr>
        <p:blipFill>
          <a:blip r:embed="rId4"/>
          <a:stretch/>
        </p:blipFill>
        <p:spPr>
          <a:xfrm>
            <a:off x="4486680" y="4300920"/>
            <a:ext cx="1242000" cy="6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69" name="PlaceHolder 1"/>
          <p:cNvSpPr>
            <a:spLocks noGrp="1"/>
          </p:cNvSpPr>
          <p:nvPr>
            <p:ph type="sldNum" idx="7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BCAD9B4-59A6-461A-9115-13985C5CFFA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70" name="Imagem 4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571" name="Balão de Pensamento: Nuvem 6"/>
          <p:cNvSpPr/>
          <p:nvPr/>
        </p:nvSpPr>
        <p:spPr>
          <a:xfrm>
            <a:off x="459360" y="1413720"/>
            <a:ext cx="364428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Como escolher?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72" name="Retângulo: Cantos Arredondados 7"/>
          <p:cNvSpPr/>
          <p:nvPr/>
        </p:nvSpPr>
        <p:spPr>
          <a:xfrm>
            <a:off x="6675480" y="1639440"/>
            <a:ext cx="1877400" cy="571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Mobile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73" name="Retângulo: Cantos Arredondados 9"/>
          <p:cNvSpPr/>
          <p:nvPr/>
        </p:nvSpPr>
        <p:spPr>
          <a:xfrm>
            <a:off x="2548800" y="4267080"/>
            <a:ext cx="1877400" cy="5713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Relacional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74" name="Retângulo: Cantos Arredondados 14"/>
          <p:cNvSpPr/>
          <p:nvPr/>
        </p:nvSpPr>
        <p:spPr>
          <a:xfrm>
            <a:off x="6675480" y="4014720"/>
            <a:ext cx="1877400" cy="571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NoSQL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75" name="Retângulo: Cantos Arredondados 15"/>
          <p:cNvSpPr/>
          <p:nvPr/>
        </p:nvSpPr>
        <p:spPr>
          <a:xfrm>
            <a:off x="4871880" y="845280"/>
            <a:ext cx="1877400" cy="571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Distribuído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76" name="Seta: Curva para a Direita 16"/>
          <p:cNvSpPr/>
          <p:nvPr/>
        </p:nvSpPr>
        <p:spPr>
          <a:xfrm rot="2580000">
            <a:off x="3289320" y="2689920"/>
            <a:ext cx="726840" cy="17956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77" name="Seta: Curva para a Direita 17"/>
          <p:cNvSpPr/>
          <p:nvPr/>
        </p:nvSpPr>
        <p:spPr>
          <a:xfrm rot="18180000">
            <a:off x="5946120" y="3313800"/>
            <a:ext cx="726840" cy="17956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78" name="Seta: Curva para a Direita 18"/>
          <p:cNvSpPr/>
          <p:nvPr/>
        </p:nvSpPr>
        <p:spPr>
          <a:xfrm rot="13620000">
            <a:off x="6815160" y="1970640"/>
            <a:ext cx="726840" cy="179568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79" name="Seta: Curva para Baixo 19"/>
          <p:cNvSpPr/>
          <p:nvPr/>
        </p:nvSpPr>
        <p:spPr>
          <a:xfrm rot="15660000">
            <a:off x="3864600" y="1900080"/>
            <a:ext cx="2077920" cy="7048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580" name="Retângulo: Cantos Arredondados 20"/>
          <p:cNvSpPr/>
          <p:nvPr/>
        </p:nvSpPr>
        <p:spPr>
          <a:xfrm>
            <a:off x="4159440" y="2790000"/>
            <a:ext cx="2456280" cy="7048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</a:rPr>
              <a:t>Estrutura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581" name="Imagem 22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7616520" y="843480"/>
            <a:ext cx="1072800" cy="754920"/>
          </a:xfrm>
          <a:prstGeom prst="rect">
            <a:avLst/>
          </a:prstGeom>
          <a:ln w="0">
            <a:noFill/>
          </a:ln>
        </p:spPr>
      </p:pic>
      <p:pic>
        <p:nvPicPr>
          <p:cNvPr id="582" name="Imagem 12" descr="Nome da empresa&#10;&#10;Descrição gerada automaticamente"/>
          <p:cNvPicPr/>
          <p:nvPr/>
        </p:nvPicPr>
        <p:blipFill>
          <a:blip r:embed="rId3"/>
          <a:stretch/>
        </p:blipFill>
        <p:spPr>
          <a:xfrm>
            <a:off x="7683840" y="3044880"/>
            <a:ext cx="1209240" cy="809280"/>
          </a:xfrm>
          <a:prstGeom prst="rect">
            <a:avLst/>
          </a:prstGeom>
          <a:ln w="0">
            <a:noFill/>
          </a:ln>
        </p:spPr>
      </p:pic>
      <p:pic>
        <p:nvPicPr>
          <p:cNvPr id="583" name="Imagem 13" descr="Logotipo&#10;&#10;Descrição gerada automaticamente"/>
          <p:cNvPicPr/>
          <p:nvPr/>
        </p:nvPicPr>
        <p:blipFill>
          <a:blip r:embed="rId4"/>
          <a:stretch/>
        </p:blipFill>
        <p:spPr>
          <a:xfrm>
            <a:off x="4486680" y="4300920"/>
            <a:ext cx="1242000" cy="64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85" name="PlaceHolder 1"/>
          <p:cNvSpPr>
            <a:spLocks noGrp="1"/>
          </p:cNvSpPr>
          <p:nvPr>
            <p:ph type="sldNum" idx="7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A68597A-A6FE-4293-92F3-47826605FBE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86" name="Imagem 3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587" name="Balão de Pensamento: Nuvem 5"/>
          <p:cNvSpPr/>
          <p:nvPr/>
        </p:nvSpPr>
        <p:spPr>
          <a:xfrm>
            <a:off x="459360" y="1413720"/>
            <a:ext cx="364428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Percurso....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588" name="Agrupar 10"/>
          <p:cNvGrpSpPr/>
          <p:nvPr/>
        </p:nvGrpSpPr>
        <p:grpSpPr>
          <a:xfrm>
            <a:off x="4468680" y="2373840"/>
            <a:ext cx="3600720" cy="2000160"/>
            <a:chOff x="4468680" y="2373840"/>
            <a:chExt cx="3600720" cy="2000160"/>
          </a:xfrm>
        </p:grpSpPr>
        <p:sp>
          <p:nvSpPr>
            <p:cNvPr id="589" name="Retângulo: Cantos Arredondados 7"/>
            <p:cNvSpPr/>
            <p:nvPr/>
          </p:nvSpPr>
          <p:spPr>
            <a:xfrm>
              <a:off x="4468680" y="2373840"/>
              <a:ext cx="3600720" cy="57132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Criação do Esquema Lógico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590" name="Retângulo: Cantos Arredondados 8"/>
            <p:cNvSpPr/>
            <p:nvPr/>
          </p:nvSpPr>
          <p:spPr>
            <a:xfrm>
              <a:off x="4468680" y="3088080"/>
              <a:ext cx="3600720" cy="57132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Instalação e Configuração do SGBD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591" name="Retângulo: Cantos Arredondados 9"/>
            <p:cNvSpPr/>
            <p:nvPr/>
          </p:nvSpPr>
          <p:spPr>
            <a:xfrm>
              <a:off x="4468680" y="3802680"/>
              <a:ext cx="3600720" cy="571320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Criação do Esquema do BD</a:t>
              </a:r>
              <a:endParaRPr b="0" lang="pt-BR" sz="1400" spc="-1" strike="noStrike">
                <a:latin typeface="Arial"/>
              </a:endParaRPr>
            </a:p>
          </p:txBody>
        </p:sp>
      </p:grpSp>
      <p:pic>
        <p:nvPicPr>
          <p:cNvPr id="592" name="Imagem 12" descr="Logotipo&#10;&#10;Descrição gerada automaticamente"/>
          <p:cNvPicPr/>
          <p:nvPr/>
        </p:nvPicPr>
        <p:blipFill>
          <a:blip r:embed="rId2"/>
          <a:stretch/>
        </p:blipFill>
        <p:spPr>
          <a:xfrm>
            <a:off x="2284920" y="3228840"/>
            <a:ext cx="1957680" cy="100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94" name="PlaceHolder 1"/>
          <p:cNvSpPr>
            <a:spLocks noGrp="1"/>
          </p:cNvSpPr>
          <p:nvPr>
            <p:ph type="sldNum" idx="7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746ADD8-97D8-448D-9E94-F11DC8A7592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95" name="Retângulo: Cantos Arredondados 1"/>
          <p:cNvSpPr/>
          <p:nvPr/>
        </p:nvSpPr>
        <p:spPr>
          <a:xfrm>
            <a:off x="478080" y="4630680"/>
            <a:ext cx="7889400" cy="31896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Depende do modelo de Banco de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96" name="Retângulo: Cantos Arredondados 3"/>
          <p:cNvSpPr/>
          <p:nvPr/>
        </p:nvSpPr>
        <p:spPr>
          <a:xfrm>
            <a:off x="5146560" y="1327680"/>
            <a:ext cx="3406320" cy="3027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Características do modelo de SGBD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597" name="Imagem 12" descr="Nome da empresa&#10;&#10;Descrição gerada automaticamente"/>
          <p:cNvPicPr/>
          <p:nvPr/>
        </p:nvPicPr>
        <p:blipFill>
          <a:blip r:embed="rId1"/>
          <a:stretch/>
        </p:blipFill>
        <p:spPr>
          <a:xfrm>
            <a:off x="6949080" y="3341880"/>
            <a:ext cx="1209240" cy="809280"/>
          </a:xfrm>
          <a:prstGeom prst="rect">
            <a:avLst/>
          </a:prstGeom>
          <a:ln w="0">
            <a:noFill/>
          </a:ln>
        </p:spPr>
      </p:pic>
      <p:pic>
        <p:nvPicPr>
          <p:cNvPr id="598" name="Imagem 13" descr="Logotipo&#10;&#10;Descrição gerada automaticamente"/>
          <p:cNvPicPr/>
          <p:nvPr/>
        </p:nvPicPr>
        <p:blipFill>
          <a:blip r:embed="rId2"/>
          <a:stretch/>
        </p:blipFill>
        <p:spPr>
          <a:xfrm>
            <a:off x="5807880" y="1651320"/>
            <a:ext cx="1242000" cy="640800"/>
          </a:xfrm>
          <a:prstGeom prst="rect">
            <a:avLst/>
          </a:prstGeom>
          <a:ln w="0">
            <a:noFill/>
          </a:ln>
        </p:spPr>
      </p:pic>
      <p:sp>
        <p:nvSpPr>
          <p:cNvPr id="599" name="Seta: para a Esquerda 9"/>
          <p:cNvSpPr/>
          <p:nvPr/>
        </p:nvSpPr>
        <p:spPr>
          <a:xfrm>
            <a:off x="3548520" y="2670840"/>
            <a:ext cx="2166840" cy="3560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600" name="Retângulo: Cantos Arredondados 10"/>
          <p:cNvSpPr/>
          <p:nvPr/>
        </p:nvSpPr>
        <p:spPr>
          <a:xfrm>
            <a:off x="4020120" y="2635920"/>
            <a:ext cx="1395000" cy="42264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Influência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01" name="Imagem 12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506160" y="1780560"/>
            <a:ext cx="3039840" cy="226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Relembrando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sldNum" idx="1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4C2073C-63A7-4B59-B776-ACB62D40E8D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5" name="Google Shape;231;g116d3f5ae16_1_0"/>
          <p:cNvSpPr/>
          <p:nvPr/>
        </p:nvSpPr>
        <p:spPr>
          <a:xfrm>
            <a:off x="717840" y="1633320"/>
            <a:ext cx="389736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Gerência de dados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Isolamento data/program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Integridade e Consistência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Segurança 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86" name="Google Shape;231;g116d3f5ae16_1_0"/>
          <p:cNvSpPr/>
          <p:nvPr/>
        </p:nvSpPr>
        <p:spPr>
          <a:xfrm>
            <a:off x="4664520" y="1633320"/>
            <a:ext cx="389736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Views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Recuperação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Recovery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Concorrência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03" name="PlaceHolder 1"/>
          <p:cNvSpPr>
            <a:spLocks noGrp="1"/>
          </p:cNvSpPr>
          <p:nvPr>
            <p:ph type="sldNum" idx="7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0D3B718-D5F0-4BC8-9F84-89F85856C7B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04" name="Seta: para a Direita 1"/>
          <p:cNvSpPr/>
          <p:nvPr/>
        </p:nvSpPr>
        <p:spPr>
          <a:xfrm>
            <a:off x="542520" y="3079080"/>
            <a:ext cx="8015400" cy="482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05" name="Retângulo: Cantos Arredondados 2"/>
          <p:cNvSpPr/>
          <p:nvPr/>
        </p:nvSpPr>
        <p:spPr>
          <a:xfrm>
            <a:off x="702360" y="3081240"/>
            <a:ext cx="1647360" cy="482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Coleta &amp; Análise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06" name="Retângulo: Cantos Arredondados 6"/>
          <p:cNvSpPr/>
          <p:nvPr/>
        </p:nvSpPr>
        <p:spPr>
          <a:xfrm>
            <a:off x="2728800" y="3081240"/>
            <a:ext cx="2070360" cy="482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Esquema conceitual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07" name="Texto Explicativo: Seta para Baixo 7"/>
          <p:cNvSpPr/>
          <p:nvPr/>
        </p:nvSpPr>
        <p:spPr>
          <a:xfrm>
            <a:off x="1982880" y="2134800"/>
            <a:ext cx="2322720" cy="9867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Arial"/>
                <a:ea typeface="Arial"/>
              </a:rPr>
              <a:t>Design conceitual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608" name="Retângulo: Cantos Arredondados 10"/>
          <p:cNvSpPr/>
          <p:nvPr/>
        </p:nvSpPr>
        <p:spPr>
          <a:xfrm>
            <a:off x="5044320" y="3081240"/>
            <a:ext cx="2070360" cy="482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Esquema Lógico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09" name="Retângulo: Cantos Arredondados 12"/>
          <p:cNvSpPr/>
          <p:nvPr/>
        </p:nvSpPr>
        <p:spPr>
          <a:xfrm>
            <a:off x="5419440" y="3738240"/>
            <a:ext cx="2656800" cy="48204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Especificando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10" name="Seta: Curva para a Direita 14"/>
          <p:cNvSpPr/>
          <p:nvPr/>
        </p:nvSpPr>
        <p:spPr>
          <a:xfrm rot="16200000">
            <a:off x="4543920" y="3069360"/>
            <a:ext cx="726840" cy="274572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611" name="Retângulo: Cantos Arredondados 11"/>
          <p:cNvSpPr/>
          <p:nvPr/>
        </p:nvSpPr>
        <p:spPr>
          <a:xfrm>
            <a:off x="1329840" y="3693960"/>
            <a:ext cx="2656800" cy="48204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Conceitos de Alto Nível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12" name="Texto Explicativo: Seta para Baixo 15"/>
          <p:cNvSpPr/>
          <p:nvPr/>
        </p:nvSpPr>
        <p:spPr>
          <a:xfrm>
            <a:off x="5790240" y="2216520"/>
            <a:ext cx="2322720" cy="9867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Arial"/>
                <a:ea typeface="Arial"/>
              </a:rPr>
              <a:t>Mapeamento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613" name="Gráfico 17" descr="Tabela com preenchimento sólido"/>
          <p:cNvPicPr/>
          <p:nvPr/>
        </p:nvPicPr>
        <p:blipFill>
          <a:blip r:embed="rId1"/>
          <a:stretch/>
        </p:blipFill>
        <p:spPr>
          <a:xfrm>
            <a:off x="7603200" y="2351880"/>
            <a:ext cx="394560" cy="40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Imagem 10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76640" y="1535400"/>
            <a:ext cx="3871080" cy="2873520"/>
          </a:xfrm>
          <a:prstGeom prst="rect">
            <a:avLst/>
          </a:prstGeom>
          <a:ln w="0">
            <a:noFill/>
          </a:ln>
        </p:spPr>
      </p:pic>
      <p:pic>
        <p:nvPicPr>
          <p:cNvPr id="615" name="Imagem 11" descr="Interface gráfica do usuário, Texto, Aplicativo, Email&#10;&#10;Descrição gerada automaticamente"/>
          <p:cNvPicPr/>
          <p:nvPr/>
        </p:nvPicPr>
        <p:blipFill>
          <a:blip r:embed="rId2"/>
          <a:stretch/>
        </p:blipFill>
        <p:spPr>
          <a:xfrm>
            <a:off x="4298760" y="1371960"/>
            <a:ext cx="4583520" cy="3037680"/>
          </a:xfrm>
          <a:prstGeom prst="rect">
            <a:avLst/>
          </a:prstGeom>
          <a:ln w="0">
            <a:noFill/>
          </a:ln>
        </p:spPr>
      </p:pic>
      <p:sp>
        <p:nvSpPr>
          <p:cNvPr id="616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17" name="PlaceHolder 1"/>
          <p:cNvSpPr>
            <a:spLocks noGrp="1"/>
          </p:cNvSpPr>
          <p:nvPr>
            <p:ph type="sldNum" idx="7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5896195-E5FD-4A1B-AE98-F66C7EC218A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18" name="Retângulo: Cantos Arredondados 1"/>
          <p:cNvSpPr/>
          <p:nvPr/>
        </p:nvSpPr>
        <p:spPr>
          <a:xfrm>
            <a:off x="478080" y="4630680"/>
            <a:ext cx="7889400" cy="31896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Mapeamento ER para Modelo Relacional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619" name="Agrupar 8"/>
          <p:cNvGrpSpPr/>
          <p:nvPr/>
        </p:nvGrpSpPr>
        <p:grpSpPr>
          <a:xfrm>
            <a:off x="4106880" y="2552040"/>
            <a:ext cx="1024200" cy="845640"/>
            <a:chOff x="4106880" y="2552040"/>
            <a:chExt cx="1024200" cy="845640"/>
          </a:xfrm>
        </p:grpSpPr>
        <p:sp>
          <p:nvSpPr>
            <p:cNvPr id="620" name="Seta: Divisa 5"/>
            <p:cNvSpPr/>
            <p:nvPr/>
          </p:nvSpPr>
          <p:spPr>
            <a:xfrm>
              <a:off x="4381560" y="2552040"/>
              <a:ext cx="467280" cy="845640"/>
            </a:xfrm>
            <a:prstGeom prst="chevron">
              <a:avLst>
                <a:gd name="adj" fmla="val 5000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1" name="Seta: Divisa 6"/>
            <p:cNvSpPr/>
            <p:nvPr/>
          </p:nvSpPr>
          <p:spPr>
            <a:xfrm>
              <a:off x="4663800" y="2552040"/>
              <a:ext cx="467280" cy="845640"/>
            </a:xfrm>
            <a:prstGeom prst="chevron">
              <a:avLst>
                <a:gd name="adj" fmla="val 5000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2" name="Seta: Divisa 7"/>
            <p:cNvSpPr/>
            <p:nvPr/>
          </p:nvSpPr>
          <p:spPr>
            <a:xfrm>
              <a:off x="4106880" y="2552040"/>
              <a:ext cx="467280" cy="845640"/>
            </a:xfrm>
            <a:prstGeom prst="chevron">
              <a:avLst>
                <a:gd name="adj" fmla="val 5000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23" name="CaixaDeTexto 3"/>
          <p:cNvSpPr/>
          <p:nvPr/>
        </p:nvSpPr>
        <p:spPr>
          <a:xfrm>
            <a:off x="2933640" y="436212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Imagem 11" descr="Interface gráfica do usuário, Texto, Aplicativo, Email&#10;&#10;Descrição gerada automaticamente"/>
          <p:cNvPicPr/>
          <p:nvPr/>
        </p:nvPicPr>
        <p:blipFill>
          <a:blip r:embed="rId1"/>
          <a:stretch/>
        </p:blipFill>
        <p:spPr>
          <a:xfrm>
            <a:off x="179640" y="132480"/>
            <a:ext cx="7455960" cy="4915440"/>
          </a:xfrm>
          <a:prstGeom prst="rect">
            <a:avLst/>
          </a:prstGeom>
          <a:ln w="0">
            <a:noFill/>
          </a:ln>
        </p:spPr>
      </p:pic>
      <p:sp>
        <p:nvSpPr>
          <p:cNvPr id="625" name="Google Shape;204;g109ffa863cd_0_328"/>
          <p:cNvSpPr/>
          <p:nvPr/>
        </p:nvSpPr>
        <p:spPr>
          <a:xfrm>
            <a:off x="6644160" y="2150640"/>
            <a:ext cx="19972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26" name="PlaceHolder 1"/>
          <p:cNvSpPr>
            <a:spLocks noGrp="1"/>
          </p:cNvSpPr>
          <p:nvPr>
            <p:ph type="sldNum" idx="7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4C3B58F-9A71-411C-A2EA-2381F641095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27" name="CaixaDeTexto 2"/>
          <p:cNvSpPr/>
          <p:nvPr/>
        </p:nvSpPr>
        <p:spPr>
          <a:xfrm>
            <a:off x="5165640" y="13536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39040" y="45720"/>
            <a:ext cx="6676560" cy="5059080"/>
          </a:xfrm>
          <a:prstGeom prst="rect">
            <a:avLst/>
          </a:prstGeom>
          <a:ln w="0">
            <a:noFill/>
          </a:ln>
        </p:spPr>
      </p:pic>
      <p:sp>
        <p:nvSpPr>
          <p:cNvPr id="629" name="Google Shape;204;g109ffa863cd_0_328"/>
          <p:cNvSpPr/>
          <p:nvPr/>
        </p:nvSpPr>
        <p:spPr>
          <a:xfrm>
            <a:off x="6644160" y="2150640"/>
            <a:ext cx="19972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30" name="PlaceHolder 1"/>
          <p:cNvSpPr>
            <a:spLocks noGrp="1"/>
          </p:cNvSpPr>
          <p:nvPr>
            <p:ph type="sldNum" idx="7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35FA65A-DF38-455E-BF40-E776D1A49C3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31" name="CaixaDeTexto 2"/>
          <p:cNvSpPr/>
          <p:nvPr/>
        </p:nvSpPr>
        <p:spPr>
          <a:xfrm>
            <a:off x="5165640" y="135360"/>
            <a:ext cx="274284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Mapeamento ER x Relacional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33" name="PlaceHolder 1"/>
          <p:cNvSpPr>
            <a:spLocks noGrp="1"/>
          </p:cNvSpPr>
          <p:nvPr>
            <p:ph type="sldNum" idx="7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1720077-6BFC-4F4C-91D0-806C8BDBDDB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634" name="Imagem 4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635" name="Balão de Pensamento: Nuvem 8"/>
          <p:cNvSpPr/>
          <p:nvPr/>
        </p:nvSpPr>
        <p:spPr>
          <a:xfrm>
            <a:off x="459360" y="1413720"/>
            <a:ext cx="2464200" cy="1138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Pontos de atenção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636" name="Agrupar 22"/>
          <p:cNvGrpSpPr/>
          <p:nvPr/>
        </p:nvGrpSpPr>
        <p:grpSpPr>
          <a:xfrm>
            <a:off x="2832480" y="1875600"/>
            <a:ext cx="3163680" cy="1027080"/>
            <a:chOff x="2832480" y="1875600"/>
            <a:chExt cx="3163680" cy="1027080"/>
          </a:xfrm>
        </p:grpSpPr>
        <p:sp>
          <p:nvSpPr>
            <p:cNvPr id="637" name="Retângulo: Cantos Arredondados 13"/>
            <p:cNvSpPr/>
            <p:nvPr/>
          </p:nvSpPr>
          <p:spPr>
            <a:xfrm>
              <a:off x="2832480" y="2361240"/>
              <a:ext cx="1973880" cy="5414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Entidades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38" name="Balão de Fala: Retângulo com Cantos Arredondados 17"/>
            <p:cNvSpPr/>
            <p:nvPr/>
          </p:nvSpPr>
          <p:spPr>
            <a:xfrm>
              <a:off x="3450600" y="1875600"/>
              <a:ext cx="2545560" cy="45252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c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Qual tipo de entidade?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639" name="Agrupar 21"/>
          <p:cNvGrpSpPr/>
          <p:nvPr/>
        </p:nvGrpSpPr>
        <p:grpSpPr>
          <a:xfrm>
            <a:off x="4940640" y="2180160"/>
            <a:ext cx="3927600" cy="1605960"/>
            <a:chOff x="4940640" y="2180160"/>
            <a:chExt cx="3927600" cy="1605960"/>
          </a:xfrm>
        </p:grpSpPr>
        <p:sp>
          <p:nvSpPr>
            <p:cNvPr id="640" name="Retângulo: Cantos Arredondados 18"/>
            <p:cNvSpPr/>
            <p:nvPr/>
          </p:nvSpPr>
          <p:spPr>
            <a:xfrm>
              <a:off x="4940640" y="3244680"/>
              <a:ext cx="1973880" cy="5414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Relacionamentos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41" name="Balão de Fala: Retângulo com Cantos Arredondados 19"/>
            <p:cNvSpPr/>
            <p:nvPr/>
          </p:nvSpPr>
          <p:spPr>
            <a:xfrm>
              <a:off x="5550840" y="2863080"/>
              <a:ext cx="2404440" cy="46728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c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Binário, n-ário?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42" name="Balão de Fala: Retângulo com Cantos Arredondados 20"/>
            <p:cNvSpPr/>
            <p:nvPr/>
          </p:nvSpPr>
          <p:spPr>
            <a:xfrm>
              <a:off x="6434280" y="2180160"/>
              <a:ext cx="2433960" cy="66780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c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Cardinalidade</a:t>
              </a: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 </a:t>
              </a: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[1:1, 1:n, n:1 ...]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643" name="Agrupar 27"/>
          <p:cNvGrpSpPr/>
          <p:nvPr/>
        </p:nvGrpSpPr>
        <p:grpSpPr>
          <a:xfrm>
            <a:off x="2472840" y="3918960"/>
            <a:ext cx="3065760" cy="1006560"/>
            <a:chOff x="2472840" y="3918960"/>
            <a:chExt cx="3065760" cy="1006560"/>
          </a:xfrm>
        </p:grpSpPr>
        <p:sp>
          <p:nvSpPr>
            <p:cNvPr id="644" name="Retângulo: Cantos Arredondados 24"/>
            <p:cNvSpPr/>
            <p:nvPr/>
          </p:nvSpPr>
          <p:spPr>
            <a:xfrm>
              <a:off x="2472840" y="4384080"/>
              <a:ext cx="1973880" cy="5414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Atributos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45" name="Balão de Fala: Retângulo com Cantos Arredondados 26"/>
            <p:cNvSpPr/>
            <p:nvPr/>
          </p:nvSpPr>
          <p:spPr>
            <a:xfrm>
              <a:off x="3230640" y="3918960"/>
              <a:ext cx="2307960" cy="49680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c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Multivalorados?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Mapeamento ER x Relacional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47" name="PlaceHolder 1"/>
          <p:cNvSpPr>
            <a:spLocks noGrp="1"/>
          </p:cNvSpPr>
          <p:nvPr>
            <p:ph type="sldNum" idx="7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18E2066-9AC3-4D85-9933-586FD342876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648" name="Imagem 4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649" name="Balão de Pensamento: Nuvem 8"/>
          <p:cNvSpPr/>
          <p:nvPr/>
        </p:nvSpPr>
        <p:spPr>
          <a:xfrm>
            <a:off x="459360" y="1413720"/>
            <a:ext cx="2464200" cy="1138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Pontos de atenção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650" name="Agrupar 22"/>
          <p:cNvGrpSpPr/>
          <p:nvPr/>
        </p:nvGrpSpPr>
        <p:grpSpPr>
          <a:xfrm>
            <a:off x="2832480" y="1875600"/>
            <a:ext cx="3163680" cy="1027080"/>
            <a:chOff x="2832480" y="1875600"/>
            <a:chExt cx="3163680" cy="1027080"/>
          </a:xfrm>
        </p:grpSpPr>
        <p:sp>
          <p:nvSpPr>
            <p:cNvPr id="651" name="Retângulo: Cantos Arredondados 13"/>
            <p:cNvSpPr/>
            <p:nvPr/>
          </p:nvSpPr>
          <p:spPr>
            <a:xfrm>
              <a:off x="2832480" y="2361240"/>
              <a:ext cx="1973880" cy="5414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Entidades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52" name="Balão de Fala: Retângulo com Cantos Arredondados 17"/>
            <p:cNvSpPr/>
            <p:nvPr/>
          </p:nvSpPr>
          <p:spPr>
            <a:xfrm>
              <a:off x="3450600" y="1875600"/>
              <a:ext cx="2545560" cy="45252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c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Qual tipo de entidade?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653" name="Agrupar 21"/>
          <p:cNvGrpSpPr/>
          <p:nvPr/>
        </p:nvGrpSpPr>
        <p:grpSpPr>
          <a:xfrm>
            <a:off x="4940640" y="2180160"/>
            <a:ext cx="3927600" cy="1605960"/>
            <a:chOff x="4940640" y="2180160"/>
            <a:chExt cx="3927600" cy="1605960"/>
          </a:xfrm>
        </p:grpSpPr>
        <p:sp>
          <p:nvSpPr>
            <p:cNvPr id="654" name="Retângulo: Cantos Arredondados 18"/>
            <p:cNvSpPr/>
            <p:nvPr/>
          </p:nvSpPr>
          <p:spPr>
            <a:xfrm>
              <a:off x="4940640" y="3244680"/>
              <a:ext cx="1973880" cy="5414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Relacionamentos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55" name="Balão de Fala: Retângulo com Cantos Arredondados 19"/>
            <p:cNvSpPr/>
            <p:nvPr/>
          </p:nvSpPr>
          <p:spPr>
            <a:xfrm>
              <a:off x="5550840" y="2863080"/>
              <a:ext cx="2404440" cy="46728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c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Binário, n-ário?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56" name="Balão de Fala: Retângulo com Cantos Arredondados 20"/>
            <p:cNvSpPr/>
            <p:nvPr/>
          </p:nvSpPr>
          <p:spPr>
            <a:xfrm>
              <a:off x="6434280" y="2180160"/>
              <a:ext cx="2433960" cy="66780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c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Cardinalidade</a:t>
              </a: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 </a:t>
              </a: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[1:1, 1:n, n:1 ...]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657" name="Agrupar 27"/>
          <p:cNvGrpSpPr/>
          <p:nvPr/>
        </p:nvGrpSpPr>
        <p:grpSpPr>
          <a:xfrm>
            <a:off x="2472840" y="3918960"/>
            <a:ext cx="3065760" cy="1006560"/>
            <a:chOff x="2472840" y="3918960"/>
            <a:chExt cx="3065760" cy="1006560"/>
          </a:xfrm>
        </p:grpSpPr>
        <p:sp>
          <p:nvSpPr>
            <p:cNvPr id="658" name="Retângulo: Cantos Arredondados 24"/>
            <p:cNvSpPr/>
            <p:nvPr/>
          </p:nvSpPr>
          <p:spPr>
            <a:xfrm>
              <a:off x="2472840" y="4384080"/>
              <a:ext cx="1973880" cy="5414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Atributos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59" name="Balão de Fala: Retângulo com Cantos Arredondados 26"/>
            <p:cNvSpPr/>
            <p:nvPr/>
          </p:nvSpPr>
          <p:spPr>
            <a:xfrm>
              <a:off x="3230640" y="3918960"/>
              <a:ext cx="2307960" cy="49680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c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Multivalorados?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660" name="Retângulo: Cantos Arredondados 1"/>
          <p:cNvSpPr/>
          <p:nvPr/>
        </p:nvSpPr>
        <p:spPr>
          <a:xfrm>
            <a:off x="3743640" y="2225880"/>
            <a:ext cx="3651480" cy="1907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Restrições 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&amp; 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Arial"/>
              </a:rPr>
              <a:t>Integridade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Descrição do modelo conceitual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66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Físico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63" name="PlaceHolder 1"/>
          <p:cNvSpPr>
            <a:spLocks noGrp="1"/>
          </p:cNvSpPr>
          <p:nvPr>
            <p:ph type="sldNum" idx="8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71F6636-C0F8-480D-A7B9-4869822D139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64" name="Retângulo: Cantos Arredondados 1"/>
          <p:cNvSpPr/>
          <p:nvPr/>
        </p:nvSpPr>
        <p:spPr>
          <a:xfrm>
            <a:off x="478080" y="4630680"/>
            <a:ext cx="7889400" cy="31896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Independente do modelo de Banco de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65" name="Retângulo: Cantos Arredondados 2"/>
          <p:cNvSpPr/>
          <p:nvPr/>
        </p:nvSpPr>
        <p:spPr>
          <a:xfrm>
            <a:off x="5064840" y="1624680"/>
            <a:ext cx="3302640" cy="519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será implementado?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Parâmetros Físicos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Estrutura e Índices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Organização e Caminhos de Arquivos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Segurança, performance ...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67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Físico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68" name="PlaceHolder 1"/>
          <p:cNvSpPr>
            <a:spLocks noGrp="1"/>
          </p:cNvSpPr>
          <p:nvPr>
            <p:ph type="sldNum" idx="8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14F1B6C-315F-4B15-AF6B-585037EB05A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69" name="Retângulo: Cantos Arredondados 1"/>
          <p:cNvSpPr/>
          <p:nvPr/>
        </p:nvSpPr>
        <p:spPr>
          <a:xfrm>
            <a:off x="478080" y="4630680"/>
            <a:ext cx="7889400" cy="31896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Diretamente ligado ao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70" name="Retângulo: Cantos Arredondados 2"/>
          <p:cNvSpPr/>
          <p:nvPr/>
        </p:nvSpPr>
        <p:spPr>
          <a:xfrm>
            <a:off x="5064840" y="1624680"/>
            <a:ext cx="3302640" cy="519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será implementado?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71" name="Imagem 4" descr=""/>
          <p:cNvPicPr/>
          <p:nvPr/>
        </p:nvPicPr>
        <p:blipFill>
          <a:blip r:embed="rId1"/>
          <a:stretch/>
        </p:blipFill>
        <p:spPr>
          <a:xfrm>
            <a:off x="5909400" y="2705760"/>
            <a:ext cx="2742840" cy="15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Parâmetros Físicos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Estrutura e Índices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Organização e Caminhos de Arquivos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Segurança, performance ...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73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Físico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74" name="PlaceHolder 1"/>
          <p:cNvSpPr>
            <a:spLocks noGrp="1"/>
          </p:cNvSpPr>
          <p:nvPr>
            <p:ph type="sldNum" idx="8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C993AD0-CA7D-4590-93D1-ABC3CC6479C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75" name="Retângulo: Cantos Arredondados 1"/>
          <p:cNvSpPr/>
          <p:nvPr/>
        </p:nvSpPr>
        <p:spPr>
          <a:xfrm>
            <a:off x="478080" y="4630680"/>
            <a:ext cx="7889400" cy="31896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Diretamente ligado ao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76" name="Retângulo: Cantos Arredondados 2"/>
          <p:cNvSpPr/>
          <p:nvPr/>
        </p:nvSpPr>
        <p:spPr>
          <a:xfrm>
            <a:off x="3936600" y="1483560"/>
            <a:ext cx="2745720" cy="53388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Alocação de memória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77" name="Imagem 4" descr=""/>
          <p:cNvPicPr/>
          <p:nvPr/>
        </p:nvPicPr>
        <p:blipFill>
          <a:blip r:embed="rId1"/>
          <a:stretch/>
        </p:blipFill>
        <p:spPr>
          <a:xfrm>
            <a:off x="5909400" y="270576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678" name="Retângulo: Cantos Arredondados 4"/>
          <p:cNvSpPr/>
          <p:nvPr/>
        </p:nvSpPr>
        <p:spPr>
          <a:xfrm>
            <a:off x="4857120" y="2166480"/>
            <a:ext cx="3228120" cy="53388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Particionamento de tabelas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80" name="PlaceHolder 1"/>
          <p:cNvSpPr>
            <a:spLocks noGrp="1"/>
          </p:cNvSpPr>
          <p:nvPr>
            <p:ph type="sldNum" idx="8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6CAE9A1-F754-4C18-A934-C671E32E260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81" name="Seta: para a Direita 1"/>
          <p:cNvSpPr/>
          <p:nvPr/>
        </p:nvSpPr>
        <p:spPr>
          <a:xfrm>
            <a:off x="542520" y="3079080"/>
            <a:ext cx="8015400" cy="482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82" name="Retângulo: Cantos Arredondados 2"/>
          <p:cNvSpPr/>
          <p:nvPr/>
        </p:nvSpPr>
        <p:spPr>
          <a:xfrm>
            <a:off x="695160" y="2955240"/>
            <a:ext cx="1179720" cy="741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Coleta &amp; Análise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83" name="Retângulo: Cantos Arredondados 6"/>
          <p:cNvSpPr/>
          <p:nvPr/>
        </p:nvSpPr>
        <p:spPr>
          <a:xfrm>
            <a:off x="2075760" y="2955240"/>
            <a:ext cx="1550880" cy="726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Esquema conceitual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84" name="Retângulo: Cantos Arredondados 10"/>
          <p:cNvSpPr/>
          <p:nvPr/>
        </p:nvSpPr>
        <p:spPr>
          <a:xfrm>
            <a:off x="3819600" y="2970000"/>
            <a:ext cx="1499040" cy="726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Esquema Lógico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85" name="Retângulo: Cantos Arredondados 3"/>
          <p:cNvSpPr/>
          <p:nvPr/>
        </p:nvSpPr>
        <p:spPr>
          <a:xfrm>
            <a:off x="5712480" y="2955240"/>
            <a:ext cx="2426760" cy="726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30a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Esquema Lógico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86" name="Texto Explicativo: Seta para Baixo 4"/>
          <p:cNvSpPr/>
          <p:nvPr/>
        </p:nvSpPr>
        <p:spPr>
          <a:xfrm>
            <a:off x="5812560" y="2134800"/>
            <a:ext cx="2322720" cy="9867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c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Arial"/>
              </a:rPr>
              <a:t>Implementação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687" name="Imagem 8" descr=""/>
          <p:cNvPicPr/>
          <p:nvPr/>
        </p:nvPicPr>
        <p:blipFill>
          <a:blip r:embed="rId1"/>
          <a:stretch/>
        </p:blipFill>
        <p:spPr>
          <a:xfrm>
            <a:off x="5033520" y="332172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688" name="Texto Explicativo: Seta para a Direita 8"/>
          <p:cNvSpPr/>
          <p:nvPr/>
        </p:nvSpPr>
        <p:spPr>
          <a:xfrm>
            <a:off x="3216600" y="3836520"/>
            <a:ext cx="2226240" cy="912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7030a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Descrição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Mundo Fechado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sldNum" idx="1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F928E86-232C-431F-B9F7-F398BD7B393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89" name="Imagem 4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5443200" y="1477440"/>
            <a:ext cx="3120120" cy="3040200"/>
          </a:xfrm>
          <a:prstGeom prst="rect">
            <a:avLst/>
          </a:prstGeom>
          <a:ln w="0">
            <a:noFill/>
          </a:ln>
        </p:spPr>
      </p:pic>
      <p:sp>
        <p:nvSpPr>
          <p:cNvPr id="90" name="Retângulo: Cantos Arredondados 2"/>
          <p:cNvSpPr/>
          <p:nvPr/>
        </p:nvSpPr>
        <p:spPr>
          <a:xfrm>
            <a:off x="567360" y="4519080"/>
            <a:ext cx="8022240" cy="430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Close World Assumption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91" name="Google Shape;231;g116d3f5ae16_1_0"/>
          <p:cNvSpPr/>
          <p:nvPr/>
        </p:nvSpPr>
        <p:spPr>
          <a:xfrm>
            <a:off x="717840" y="1633320"/>
            <a:ext cx="3864960" cy="271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Lógica formal do sistema que vai além de BD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2" name="Retângulo: Cantos Arredondados 9"/>
          <p:cNvSpPr/>
          <p:nvPr/>
        </p:nvSpPr>
        <p:spPr>
          <a:xfrm>
            <a:off x="2993400" y="1672560"/>
            <a:ext cx="2447280" cy="484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Preposição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3" name="Retângulo: Cantos Arredondados 10"/>
          <p:cNvSpPr/>
          <p:nvPr/>
        </p:nvSpPr>
        <p:spPr>
          <a:xfrm>
            <a:off x="567360" y="3732120"/>
            <a:ext cx="2447280" cy="484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Predicado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Projeto Lógico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90" name="PlaceHolder 1"/>
          <p:cNvSpPr>
            <a:spLocks noGrp="1"/>
          </p:cNvSpPr>
          <p:nvPr>
            <p:ph type="sldNum" idx="8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4BCC3C7-1C93-4329-BB80-75BB1F1779C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91" name="Seta: para a Direita 1"/>
          <p:cNvSpPr/>
          <p:nvPr/>
        </p:nvSpPr>
        <p:spPr>
          <a:xfrm>
            <a:off x="542520" y="3079080"/>
            <a:ext cx="8015400" cy="482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92" name="Retângulo: Cantos Arredondados 2"/>
          <p:cNvSpPr/>
          <p:nvPr/>
        </p:nvSpPr>
        <p:spPr>
          <a:xfrm>
            <a:off x="695160" y="2955240"/>
            <a:ext cx="1179720" cy="741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Coleta &amp; Análise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93" name="Retângulo: Cantos Arredondados 6"/>
          <p:cNvSpPr/>
          <p:nvPr/>
        </p:nvSpPr>
        <p:spPr>
          <a:xfrm>
            <a:off x="2075760" y="2955240"/>
            <a:ext cx="1550880" cy="726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Esquema conceitual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94" name="Retângulo: Cantos Arredondados 10"/>
          <p:cNvSpPr/>
          <p:nvPr/>
        </p:nvSpPr>
        <p:spPr>
          <a:xfrm>
            <a:off x="3819600" y="2970000"/>
            <a:ext cx="1499040" cy="726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Esquema Lógico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95" name="Retângulo: Cantos Arredondados 3"/>
          <p:cNvSpPr/>
          <p:nvPr/>
        </p:nvSpPr>
        <p:spPr>
          <a:xfrm>
            <a:off x="5712480" y="2955240"/>
            <a:ext cx="2426760" cy="726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30a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Esquema Lógico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96" name="Imagem 8" descr=""/>
          <p:cNvPicPr/>
          <p:nvPr/>
        </p:nvPicPr>
        <p:blipFill>
          <a:blip r:embed="rId1"/>
          <a:stretch/>
        </p:blipFill>
        <p:spPr>
          <a:xfrm>
            <a:off x="5033520" y="332172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697" name="Seta: Dobrada 7"/>
          <p:cNvSpPr/>
          <p:nvPr/>
        </p:nvSpPr>
        <p:spPr>
          <a:xfrm flipH="1">
            <a:off x="6487560" y="1870200"/>
            <a:ext cx="934920" cy="979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98" name="Retângulo: Cantos Arredondados 8"/>
          <p:cNvSpPr/>
          <p:nvPr/>
        </p:nvSpPr>
        <p:spPr>
          <a:xfrm>
            <a:off x="4502520" y="1871640"/>
            <a:ext cx="1869840" cy="5860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Validação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99" name="Retângulo: Cantos Arredondados 9"/>
          <p:cNvSpPr/>
          <p:nvPr/>
        </p:nvSpPr>
        <p:spPr>
          <a:xfrm>
            <a:off x="2483640" y="1871640"/>
            <a:ext cx="1869840" cy="5860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Produção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00" name="Retângulo: Cantos Arredondados 11"/>
          <p:cNvSpPr/>
          <p:nvPr/>
        </p:nvSpPr>
        <p:spPr>
          <a:xfrm>
            <a:off x="479880" y="1878840"/>
            <a:ext cx="1869840" cy="5860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Manutenção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196;p5"/>
          <p:cNvSpPr/>
          <p:nvPr/>
        </p:nvSpPr>
        <p:spPr>
          <a:xfrm>
            <a:off x="669600" y="1091520"/>
            <a:ext cx="77140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Fases de desenvolviento de BDs e Aplicações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702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703" name="PlaceHolder 1"/>
          <p:cNvSpPr>
            <a:spLocks noGrp="1"/>
          </p:cNvSpPr>
          <p:nvPr>
            <p:ph type="sldNum" idx="8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F39601E8-A626-4930-A609-C698039FEC7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704" name="Gráfico 2" descr="Banco de dados com preenchimento sólido"/>
          <p:cNvPicPr/>
          <p:nvPr/>
        </p:nvPicPr>
        <p:blipFill>
          <a:blip r:embed="rId2"/>
          <a:stretch/>
        </p:blipFill>
        <p:spPr>
          <a:xfrm>
            <a:off x="7245720" y="2972160"/>
            <a:ext cx="1587240" cy="1608840"/>
          </a:xfrm>
          <a:prstGeom prst="rect">
            <a:avLst/>
          </a:prstGeom>
          <a:ln w="0">
            <a:noFill/>
          </a:ln>
        </p:spPr>
      </p:pic>
      <p:pic>
        <p:nvPicPr>
          <p:cNvPr id="705" name="Gráfico 4" descr="Voz com preenchimento sólido"/>
          <p:cNvPicPr/>
          <p:nvPr/>
        </p:nvPicPr>
        <p:blipFill>
          <a:blip r:embed="rId3"/>
          <a:stretch/>
        </p:blipFill>
        <p:spPr>
          <a:xfrm>
            <a:off x="6855480" y="3667680"/>
            <a:ext cx="1388880" cy="138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07" name="PlaceHolder 1"/>
          <p:cNvSpPr>
            <a:spLocks noGrp="1"/>
          </p:cNvSpPr>
          <p:nvPr>
            <p:ph type="sldNum" idx="8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A0AC447-5BDF-4BBF-A146-E4894097474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708" name="Agrupar 24"/>
          <p:cNvGrpSpPr/>
          <p:nvPr/>
        </p:nvGrpSpPr>
        <p:grpSpPr>
          <a:xfrm>
            <a:off x="534960" y="1478520"/>
            <a:ext cx="8227080" cy="3557880"/>
            <a:chOff x="534960" y="1478520"/>
            <a:chExt cx="8227080" cy="3557880"/>
          </a:xfrm>
        </p:grpSpPr>
        <p:sp>
          <p:nvSpPr>
            <p:cNvPr id="709" name="Retângulo: Cantos Arredondados 2"/>
            <p:cNvSpPr/>
            <p:nvPr/>
          </p:nvSpPr>
          <p:spPr>
            <a:xfrm>
              <a:off x="3370680" y="1478520"/>
              <a:ext cx="2544480" cy="484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Levantamento de requisitos</a:t>
              </a:r>
              <a:endParaRPr b="0" lang="pt-BR" sz="1400" spc="-1" strike="noStrike">
                <a:latin typeface="Arial"/>
              </a:endParaRPr>
            </a:p>
          </p:txBody>
        </p:sp>
        <p:grpSp>
          <p:nvGrpSpPr>
            <p:cNvPr id="710" name="Agrupar 12"/>
            <p:cNvGrpSpPr/>
            <p:nvPr/>
          </p:nvGrpSpPr>
          <p:grpSpPr>
            <a:xfrm>
              <a:off x="534960" y="2028240"/>
              <a:ext cx="2544480" cy="1649520"/>
              <a:chOff x="534960" y="2028240"/>
              <a:chExt cx="2544480" cy="1649520"/>
            </a:xfrm>
          </p:grpSpPr>
          <p:sp>
            <p:nvSpPr>
              <p:cNvPr id="711" name="Retângulo: Cantos Arredondados 3"/>
              <p:cNvSpPr/>
              <p:nvPr/>
            </p:nvSpPr>
            <p:spPr>
              <a:xfrm>
                <a:off x="5349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Análise Funcional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12" name="Retângulo: Cantos Arredondados 4"/>
              <p:cNvSpPr/>
              <p:nvPr/>
            </p:nvSpPr>
            <p:spPr>
              <a:xfrm>
                <a:off x="534960" y="261072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Especificação de Acesso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13" name="Retângulo: Cantos Arredondados 5"/>
              <p:cNvSpPr/>
              <p:nvPr/>
            </p:nvSpPr>
            <p:spPr>
              <a:xfrm>
                <a:off x="534960" y="31928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de Aplicação 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714" name="Agrupar 11"/>
            <p:cNvGrpSpPr/>
            <p:nvPr/>
          </p:nvGrpSpPr>
          <p:grpSpPr>
            <a:xfrm>
              <a:off x="3349080" y="3828960"/>
              <a:ext cx="2566080" cy="1207440"/>
              <a:chOff x="3349080" y="3828960"/>
              <a:chExt cx="2566080" cy="1207440"/>
            </a:xfrm>
          </p:grpSpPr>
          <p:sp>
            <p:nvSpPr>
              <p:cNvPr id="715" name="Retângulo: Cantos Arredondados 6"/>
              <p:cNvSpPr/>
              <p:nvPr/>
            </p:nvSpPr>
            <p:spPr>
              <a:xfrm>
                <a:off x="3349080" y="38289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Implementação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16" name="Retângulo: Cantos Arredondados 7"/>
              <p:cNvSpPr/>
              <p:nvPr/>
            </p:nvSpPr>
            <p:spPr>
              <a:xfrm>
                <a:off x="3370680" y="455148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Validação e Teste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717" name="Agrupar 13"/>
            <p:cNvGrpSpPr/>
            <p:nvPr/>
          </p:nvGrpSpPr>
          <p:grpSpPr>
            <a:xfrm>
              <a:off x="6217560" y="2028240"/>
              <a:ext cx="2544480" cy="1660320"/>
              <a:chOff x="6217560" y="2028240"/>
              <a:chExt cx="2544480" cy="1660320"/>
            </a:xfrm>
          </p:grpSpPr>
          <p:sp>
            <p:nvSpPr>
              <p:cNvPr id="718" name="Retângulo: Cantos Arredondados 8"/>
              <p:cNvSpPr/>
              <p:nvPr/>
            </p:nvSpPr>
            <p:spPr>
              <a:xfrm>
                <a:off x="62175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Conceitual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19" name="Retângulo: Cantos Arredondados 9"/>
              <p:cNvSpPr/>
              <p:nvPr/>
            </p:nvSpPr>
            <p:spPr>
              <a:xfrm>
                <a:off x="6217560" y="26427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Lógico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20" name="Retângulo: Cantos Arredondados 10"/>
              <p:cNvSpPr/>
              <p:nvPr/>
            </p:nvSpPr>
            <p:spPr>
              <a:xfrm>
                <a:off x="6217560" y="32036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Físico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sp>
          <p:nvSpPr>
            <p:cNvPr id="721" name="Seta: Dobrada 14"/>
            <p:cNvSpPr/>
            <p:nvPr/>
          </p:nvSpPr>
          <p:spPr>
            <a:xfrm rot="5400000">
              <a:off x="6632280" y="1002240"/>
              <a:ext cx="430920" cy="174636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722" name="Seta: Dobrada 15"/>
            <p:cNvSpPr/>
            <p:nvPr/>
          </p:nvSpPr>
          <p:spPr>
            <a:xfrm flipV="1" rot="5400000">
              <a:off x="2221200" y="1034280"/>
              <a:ext cx="441720" cy="16927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723" name="Seta: para Baixo 17"/>
            <p:cNvSpPr/>
            <p:nvPr/>
          </p:nvSpPr>
          <p:spPr>
            <a:xfrm>
              <a:off x="1587960" y="24033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24" name="Seta: para Baixo 18"/>
            <p:cNvSpPr/>
            <p:nvPr/>
          </p:nvSpPr>
          <p:spPr>
            <a:xfrm>
              <a:off x="1587960" y="29962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25" name="Seta: Dobrada 19"/>
            <p:cNvSpPr/>
            <p:nvPr/>
          </p:nvSpPr>
          <p:spPr>
            <a:xfrm flipV="1">
              <a:off x="1633680" y="3724560"/>
              <a:ext cx="154152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26" name="Seta: Dobrada 20"/>
            <p:cNvSpPr/>
            <p:nvPr/>
          </p:nvSpPr>
          <p:spPr>
            <a:xfrm flipH="1" flipV="1">
              <a:off x="5978520" y="3724560"/>
              <a:ext cx="174636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27" name="Seta: para Baixo 21"/>
            <p:cNvSpPr/>
            <p:nvPr/>
          </p:nvSpPr>
          <p:spPr>
            <a:xfrm>
              <a:off x="7529400" y="23601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28" name="Seta: para Baixo 22"/>
            <p:cNvSpPr/>
            <p:nvPr/>
          </p:nvSpPr>
          <p:spPr>
            <a:xfrm>
              <a:off x="7529400" y="295344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29" name="Seta: para Baixo 23"/>
            <p:cNvSpPr/>
            <p:nvPr/>
          </p:nvSpPr>
          <p:spPr>
            <a:xfrm>
              <a:off x="4532040" y="42688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sp>
        <p:nvSpPr>
          <p:cNvPr id="730" name="Conector de Seta Reta 1"/>
          <p:cNvSpPr/>
          <p:nvPr/>
        </p:nvSpPr>
        <p:spPr>
          <a:xfrm flipV="1">
            <a:off x="3111840" y="3459600"/>
            <a:ext cx="31460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  <a:headEnd len="med" type="triangle" w="med"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31" name="Conector de Seta Reta 16"/>
          <p:cNvSpPr/>
          <p:nvPr/>
        </p:nvSpPr>
        <p:spPr>
          <a:xfrm>
            <a:off x="3125520" y="2850480"/>
            <a:ext cx="3083760" cy="61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33" name="PlaceHolder 1"/>
          <p:cNvSpPr>
            <a:spLocks noGrp="1"/>
          </p:cNvSpPr>
          <p:nvPr>
            <p:ph type="sldNum" idx="8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0327AA9-F8D4-43E1-A3A3-988B6391469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734" name="Agrupar 24"/>
          <p:cNvGrpSpPr/>
          <p:nvPr/>
        </p:nvGrpSpPr>
        <p:grpSpPr>
          <a:xfrm>
            <a:off x="534960" y="1478520"/>
            <a:ext cx="8227080" cy="3557880"/>
            <a:chOff x="534960" y="1478520"/>
            <a:chExt cx="8227080" cy="3557880"/>
          </a:xfrm>
        </p:grpSpPr>
        <p:sp>
          <p:nvSpPr>
            <p:cNvPr id="735" name="Retângulo: Cantos Arredondados 2"/>
            <p:cNvSpPr/>
            <p:nvPr/>
          </p:nvSpPr>
          <p:spPr>
            <a:xfrm>
              <a:off x="3370680" y="1478520"/>
              <a:ext cx="2544480" cy="484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Levantamento de requisitos</a:t>
              </a:r>
              <a:endParaRPr b="0" lang="pt-BR" sz="1400" spc="-1" strike="noStrike">
                <a:latin typeface="Arial"/>
              </a:endParaRPr>
            </a:p>
          </p:txBody>
        </p:sp>
        <p:grpSp>
          <p:nvGrpSpPr>
            <p:cNvPr id="736" name="Agrupar 12"/>
            <p:cNvGrpSpPr/>
            <p:nvPr/>
          </p:nvGrpSpPr>
          <p:grpSpPr>
            <a:xfrm>
              <a:off x="534960" y="2028240"/>
              <a:ext cx="2544480" cy="1649520"/>
              <a:chOff x="534960" y="2028240"/>
              <a:chExt cx="2544480" cy="1649520"/>
            </a:xfrm>
          </p:grpSpPr>
          <p:sp>
            <p:nvSpPr>
              <p:cNvPr id="737" name="Retângulo: Cantos Arredondados 3"/>
              <p:cNvSpPr/>
              <p:nvPr/>
            </p:nvSpPr>
            <p:spPr>
              <a:xfrm>
                <a:off x="5349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Análise Funcional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38" name="Retângulo: Cantos Arredondados 4"/>
              <p:cNvSpPr/>
              <p:nvPr/>
            </p:nvSpPr>
            <p:spPr>
              <a:xfrm>
                <a:off x="534960" y="261072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Especificação de Acesso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39" name="Retângulo: Cantos Arredondados 5"/>
              <p:cNvSpPr/>
              <p:nvPr/>
            </p:nvSpPr>
            <p:spPr>
              <a:xfrm>
                <a:off x="534960" y="31928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de Aplicação 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740" name="Agrupar 11"/>
            <p:cNvGrpSpPr/>
            <p:nvPr/>
          </p:nvGrpSpPr>
          <p:grpSpPr>
            <a:xfrm>
              <a:off x="3349080" y="3828960"/>
              <a:ext cx="2566080" cy="1207440"/>
              <a:chOff x="3349080" y="3828960"/>
              <a:chExt cx="2566080" cy="1207440"/>
            </a:xfrm>
          </p:grpSpPr>
          <p:sp>
            <p:nvSpPr>
              <p:cNvPr id="741" name="Retângulo: Cantos Arredondados 6"/>
              <p:cNvSpPr/>
              <p:nvPr/>
            </p:nvSpPr>
            <p:spPr>
              <a:xfrm>
                <a:off x="3349080" y="38289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Implementação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42" name="Retângulo: Cantos Arredondados 7"/>
              <p:cNvSpPr/>
              <p:nvPr/>
            </p:nvSpPr>
            <p:spPr>
              <a:xfrm>
                <a:off x="3370680" y="455148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Validação e Teste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743" name="Agrupar 13"/>
            <p:cNvGrpSpPr/>
            <p:nvPr/>
          </p:nvGrpSpPr>
          <p:grpSpPr>
            <a:xfrm>
              <a:off x="6217560" y="2028240"/>
              <a:ext cx="2544480" cy="1660320"/>
              <a:chOff x="6217560" y="2028240"/>
              <a:chExt cx="2544480" cy="1660320"/>
            </a:xfrm>
          </p:grpSpPr>
          <p:sp>
            <p:nvSpPr>
              <p:cNvPr id="744" name="Retângulo: Cantos Arredondados 8"/>
              <p:cNvSpPr/>
              <p:nvPr/>
            </p:nvSpPr>
            <p:spPr>
              <a:xfrm>
                <a:off x="62175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Conceitual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45" name="Retângulo: Cantos Arredondados 9"/>
              <p:cNvSpPr/>
              <p:nvPr/>
            </p:nvSpPr>
            <p:spPr>
              <a:xfrm>
                <a:off x="6217560" y="26427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Lógico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46" name="Retângulo: Cantos Arredondados 10"/>
              <p:cNvSpPr/>
              <p:nvPr/>
            </p:nvSpPr>
            <p:spPr>
              <a:xfrm>
                <a:off x="6217560" y="32036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Físico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sp>
          <p:nvSpPr>
            <p:cNvPr id="747" name="Seta: Dobrada 14"/>
            <p:cNvSpPr/>
            <p:nvPr/>
          </p:nvSpPr>
          <p:spPr>
            <a:xfrm rot="5400000">
              <a:off x="6632280" y="1002240"/>
              <a:ext cx="430920" cy="174636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748" name="Seta: Dobrada 15"/>
            <p:cNvSpPr/>
            <p:nvPr/>
          </p:nvSpPr>
          <p:spPr>
            <a:xfrm flipV="1" rot="5400000">
              <a:off x="2221200" y="1034280"/>
              <a:ext cx="441720" cy="16927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749" name="Seta: para Baixo 17"/>
            <p:cNvSpPr/>
            <p:nvPr/>
          </p:nvSpPr>
          <p:spPr>
            <a:xfrm>
              <a:off x="1587960" y="24033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50" name="Seta: para Baixo 18"/>
            <p:cNvSpPr/>
            <p:nvPr/>
          </p:nvSpPr>
          <p:spPr>
            <a:xfrm>
              <a:off x="1587960" y="29962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51" name="Seta: Dobrada 19"/>
            <p:cNvSpPr/>
            <p:nvPr/>
          </p:nvSpPr>
          <p:spPr>
            <a:xfrm flipV="1">
              <a:off x="1633680" y="3724560"/>
              <a:ext cx="154152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52" name="Seta: Dobrada 20"/>
            <p:cNvSpPr/>
            <p:nvPr/>
          </p:nvSpPr>
          <p:spPr>
            <a:xfrm flipH="1" flipV="1">
              <a:off x="5978520" y="3724560"/>
              <a:ext cx="174636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53" name="Seta: para Baixo 21"/>
            <p:cNvSpPr/>
            <p:nvPr/>
          </p:nvSpPr>
          <p:spPr>
            <a:xfrm>
              <a:off x="7529400" y="23601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54" name="Seta: para Baixo 22"/>
            <p:cNvSpPr/>
            <p:nvPr/>
          </p:nvSpPr>
          <p:spPr>
            <a:xfrm>
              <a:off x="7529400" y="295344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55" name="Seta: para Baixo 23"/>
            <p:cNvSpPr/>
            <p:nvPr/>
          </p:nvSpPr>
          <p:spPr>
            <a:xfrm>
              <a:off x="4532040" y="42688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pic>
        <p:nvPicPr>
          <p:cNvPr id="756" name="Imagem 26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5583600" y="209160"/>
            <a:ext cx="1071360" cy="1036800"/>
          </a:xfrm>
          <a:prstGeom prst="rect">
            <a:avLst/>
          </a:prstGeom>
          <a:ln w="0">
            <a:noFill/>
          </a:ln>
        </p:spPr>
      </p:pic>
      <p:sp>
        <p:nvSpPr>
          <p:cNvPr id="757" name="Balão de Fala: Retângulo com Cantos Arredondados 26"/>
          <p:cNvSpPr/>
          <p:nvPr/>
        </p:nvSpPr>
        <p:spPr>
          <a:xfrm>
            <a:off x="3812760" y="1057680"/>
            <a:ext cx="1519920" cy="4525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Premissas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58" name="Conector de Seta Reta 28"/>
          <p:cNvSpPr/>
          <p:nvPr/>
        </p:nvSpPr>
        <p:spPr>
          <a:xfrm flipV="1">
            <a:off x="3111840" y="3459600"/>
            <a:ext cx="31460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  <a:headEnd len="med" type="triangle" w="med"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59" name="Conector de Seta Reta 30"/>
          <p:cNvSpPr/>
          <p:nvPr/>
        </p:nvSpPr>
        <p:spPr>
          <a:xfrm>
            <a:off x="3125520" y="2850480"/>
            <a:ext cx="3083760" cy="61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61" name="PlaceHolder 1"/>
          <p:cNvSpPr>
            <a:spLocks noGrp="1"/>
          </p:cNvSpPr>
          <p:nvPr>
            <p:ph type="sldNum" idx="8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10759FC-99BE-48F8-9C01-956B04946AC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762" name="Agrupar 24"/>
          <p:cNvGrpSpPr/>
          <p:nvPr/>
        </p:nvGrpSpPr>
        <p:grpSpPr>
          <a:xfrm>
            <a:off x="534960" y="1478520"/>
            <a:ext cx="8227080" cy="3557880"/>
            <a:chOff x="534960" y="1478520"/>
            <a:chExt cx="8227080" cy="3557880"/>
          </a:xfrm>
        </p:grpSpPr>
        <p:sp>
          <p:nvSpPr>
            <p:cNvPr id="763" name="Retângulo: Cantos Arredondados 2"/>
            <p:cNvSpPr/>
            <p:nvPr/>
          </p:nvSpPr>
          <p:spPr>
            <a:xfrm>
              <a:off x="3370680" y="1478520"/>
              <a:ext cx="2544480" cy="484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Levantamento de requisitos</a:t>
              </a:r>
              <a:endParaRPr b="0" lang="pt-BR" sz="1400" spc="-1" strike="noStrike">
                <a:latin typeface="Arial"/>
              </a:endParaRPr>
            </a:p>
          </p:txBody>
        </p:sp>
        <p:grpSp>
          <p:nvGrpSpPr>
            <p:cNvPr id="764" name="Agrupar 12"/>
            <p:cNvGrpSpPr/>
            <p:nvPr/>
          </p:nvGrpSpPr>
          <p:grpSpPr>
            <a:xfrm>
              <a:off x="534960" y="2028240"/>
              <a:ext cx="2544480" cy="1649520"/>
              <a:chOff x="534960" y="2028240"/>
              <a:chExt cx="2544480" cy="1649520"/>
            </a:xfrm>
          </p:grpSpPr>
          <p:sp>
            <p:nvSpPr>
              <p:cNvPr id="765" name="Retângulo: Cantos Arredondados 3"/>
              <p:cNvSpPr/>
              <p:nvPr/>
            </p:nvSpPr>
            <p:spPr>
              <a:xfrm>
                <a:off x="5349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Análise Funcional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66" name="Retângulo: Cantos Arredondados 4"/>
              <p:cNvSpPr/>
              <p:nvPr/>
            </p:nvSpPr>
            <p:spPr>
              <a:xfrm>
                <a:off x="534960" y="261072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Especificação de Acesso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67" name="Retângulo: Cantos Arredondados 5"/>
              <p:cNvSpPr/>
              <p:nvPr/>
            </p:nvSpPr>
            <p:spPr>
              <a:xfrm>
                <a:off x="534960" y="31928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de Aplicação 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768" name="Agrupar 11"/>
            <p:cNvGrpSpPr/>
            <p:nvPr/>
          </p:nvGrpSpPr>
          <p:grpSpPr>
            <a:xfrm>
              <a:off x="3349080" y="3828960"/>
              <a:ext cx="2566080" cy="1207440"/>
              <a:chOff x="3349080" y="3828960"/>
              <a:chExt cx="2566080" cy="1207440"/>
            </a:xfrm>
          </p:grpSpPr>
          <p:sp>
            <p:nvSpPr>
              <p:cNvPr id="769" name="Retângulo: Cantos Arredondados 6"/>
              <p:cNvSpPr/>
              <p:nvPr/>
            </p:nvSpPr>
            <p:spPr>
              <a:xfrm>
                <a:off x="3349080" y="38289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Implementação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70" name="Retângulo: Cantos Arredondados 7"/>
              <p:cNvSpPr/>
              <p:nvPr/>
            </p:nvSpPr>
            <p:spPr>
              <a:xfrm>
                <a:off x="3370680" y="455148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Validação e Teste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771" name="Agrupar 13"/>
            <p:cNvGrpSpPr/>
            <p:nvPr/>
          </p:nvGrpSpPr>
          <p:grpSpPr>
            <a:xfrm>
              <a:off x="6217560" y="2028240"/>
              <a:ext cx="2544480" cy="1660320"/>
              <a:chOff x="6217560" y="2028240"/>
              <a:chExt cx="2544480" cy="1660320"/>
            </a:xfrm>
          </p:grpSpPr>
          <p:sp>
            <p:nvSpPr>
              <p:cNvPr id="772" name="Retângulo: Cantos Arredondados 8"/>
              <p:cNvSpPr/>
              <p:nvPr/>
            </p:nvSpPr>
            <p:spPr>
              <a:xfrm>
                <a:off x="62175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Conceitual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73" name="Retângulo: Cantos Arredondados 9"/>
              <p:cNvSpPr/>
              <p:nvPr/>
            </p:nvSpPr>
            <p:spPr>
              <a:xfrm>
                <a:off x="6217560" y="26427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Lógico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74" name="Retângulo: Cantos Arredondados 10"/>
              <p:cNvSpPr/>
              <p:nvPr/>
            </p:nvSpPr>
            <p:spPr>
              <a:xfrm>
                <a:off x="6217560" y="32036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Físico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sp>
          <p:nvSpPr>
            <p:cNvPr id="775" name="Seta: Dobrada 14"/>
            <p:cNvSpPr/>
            <p:nvPr/>
          </p:nvSpPr>
          <p:spPr>
            <a:xfrm rot="5400000">
              <a:off x="6632280" y="1002240"/>
              <a:ext cx="430920" cy="174636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776" name="Seta: Dobrada 15"/>
            <p:cNvSpPr/>
            <p:nvPr/>
          </p:nvSpPr>
          <p:spPr>
            <a:xfrm flipV="1" rot="5400000">
              <a:off x="2221200" y="1034280"/>
              <a:ext cx="441720" cy="16927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777" name="Seta: para Baixo 17"/>
            <p:cNvSpPr/>
            <p:nvPr/>
          </p:nvSpPr>
          <p:spPr>
            <a:xfrm>
              <a:off x="1587960" y="24033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78" name="Seta: para Baixo 18"/>
            <p:cNvSpPr/>
            <p:nvPr/>
          </p:nvSpPr>
          <p:spPr>
            <a:xfrm>
              <a:off x="1587960" y="29962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79" name="Seta: Dobrada 19"/>
            <p:cNvSpPr/>
            <p:nvPr/>
          </p:nvSpPr>
          <p:spPr>
            <a:xfrm flipV="1">
              <a:off x="1633680" y="3724560"/>
              <a:ext cx="154152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80" name="Seta: Dobrada 20"/>
            <p:cNvSpPr/>
            <p:nvPr/>
          </p:nvSpPr>
          <p:spPr>
            <a:xfrm flipH="1" flipV="1">
              <a:off x="5978520" y="3724560"/>
              <a:ext cx="174636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81" name="Seta: para Baixo 21"/>
            <p:cNvSpPr/>
            <p:nvPr/>
          </p:nvSpPr>
          <p:spPr>
            <a:xfrm>
              <a:off x="7529400" y="23601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82" name="Seta: para Baixo 22"/>
            <p:cNvSpPr/>
            <p:nvPr/>
          </p:nvSpPr>
          <p:spPr>
            <a:xfrm>
              <a:off x="7529400" y="295344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783" name="Seta: para Baixo 23"/>
            <p:cNvSpPr/>
            <p:nvPr/>
          </p:nvSpPr>
          <p:spPr>
            <a:xfrm>
              <a:off x="4532040" y="42688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pic>
        <p:nvPicPr>
          <p:cNvPr id="784" name="Imagem 26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5583600" y="209160"/>
            <a:ext cx="1071360" cy="1036800"/>
          </a:xfrm>
          <a:prstGeom prst="rect">
            <a:avLst/>
          </a:prstGeom>
          <a:ln w="0">
            <a:noFill/>
          </a:ln>
        </p:spPr>
      </p:pic>
      <p:sp>
        <p:nvSpPr>
          <p:cNvPr id="785" name="Balão de Fala: Retângulo com Cantos Arredondados 26"/>
          <p:cNvSpPr/>
          <p:nvPr/>
        </p:nvSpPr>
        <p:spPr>
          <a:xfrm>
            <a:off x="3812760" y="1057680"/>
            <a:ext cx="1519920" cy="4525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Premissas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86" name="Balão de Fala: Retângulo com Cantos Arredondados 1"/>
          <p:cNvSpPr/>
          <p:nvPr/>
        </p:nvSpPr>
        <p:spPr>
          <a:xfrm>
            <a:off x="308520" y="1510560"/>
            <a:ext cx="2533680" cy="5713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Fomentada pelas premissas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87" name="Conector de Seta Reta 27"/>
          <p:cNvSpPr/>
          <p:nvPr/>
        </p:nvSpPr>
        <p:spPr>
          <a:xfrm flipV="1">
            <a:off x="3111840" y="3459600"/>
            <a:ext cx="31460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  <a:headEnd len="med" type="triangle" w="med"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8" name="Conector de Seta Reta 29"/>
          <p:cNvSpPr/>
          <p:nvPr/>
        </p:nvSpPr>
        <p:spPr>
          <a:xfrm>
            <a:off x="3125520" y="2850480"/>
            <a:ext cx="3083760" cy="61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90" name="PlaceHolder 1"/>
          <p:cNvSpPr>
            <a:spLocks noGrp="1"/>
          </p:cNvSpPr>
          <p:nvPr>
            <p:ph type="sldNum" idx="8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870CBC6-232C-475F-8100-F62308EC842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791" name="Agrupar 24"/>
          <p:cNvGrpSpPr/>
          <p:nvPr/>
        </p:nvGrpSpPr>
        <p:grpSpPr>
          <a:xfrm>
            <a:off x="534960" y="1478520"/>
            <a:ext cx="8227080" cy="3557880"/>
            <a:chOff x="534960" y="1478520"/>
            <a:chExt cx="8227080" cy="3557880"/>
          </a:xfrm>
        </p:grpSpPr>
        <p:sp>
          <p:nvSpPr>
            <p:cNvPr id="792" name="Retângulo: Cantos Arredondados 2"/>
            <p:cNvSpPr/>
            <p:nvPr/>
          </p:nvSpPr>
          <p:spPr>
            <a:xfrm>
              <a:off x="3370680" y="1478520"/>
              <a:ext cx="2544480" cy="484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Levantamento de requisitos</a:t>
              </a:r>
              <a:endParaRPr b="0" lang="pt-BR" sz="1400" spc="-1" strike="noStrike">
                <a:latin typeface="Arial"/>
              </a:endParaRPr>
            </a:p>
          </p:txBody>
        </p:sp>
        <p:grpSp>
          <p:nvGrpSpPr>
            <p:cNvPr id="793" name="Agrupar 12"/>
            <p:cNvGrpSpPr/>
            <p:nvPr/>
          </p:nvGrpSpPr>
          <p:grpSpPr>
            <a:xfrm>
              <a:off x="534960" y="2028240"/>
              <a:ext cx="2544480" cy="1649520"/>
              <a:chOff x="534960" y="2028240"/>
              <a:chExt cx="2544480" cy="1649520"/>
            </a:xfrm>
          </p:grpSpPr>
          <p:sp>
            <p:nvSpPr>
              <p:cNvPr id="794" name="Retângulo: Cantos Arredondados 3"/>
              <p:cNvSpPr/>
              <p:nvPr/>
            </p:nvSpPr>
            <p:spPr>
              <a:xfrm>
                <a:off x="5349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Análise Funcional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95" name="Retângulo: Cantos Arredondados 4"/>
              <p:cNvSpPr/>
              <p:nvPr/>
            </p:nvSpPr>
            <p:spPr>
              <a:xfrm>
                <a:off x="534960" y="261072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Especificação de Acesso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96" name="Retângulo: Cantos Arredondados 5"/>
              <p:cNvSpPr/>
              <p:nvPr/>
            </p:nvSpPr>
            <p:spPr>
              <a:xfrm>
                <a:off x="534960" y="31928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de Aplicação 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797" name="Agrupar 11"/>
            <p:cNvGrpSpPr/>
            <p:nvPr/>
          </p:nvGrpSpPr>
          <p:grpSpPr>
            <a:xfrm>
              <a:off x="3349080" y="3828960"/>
              <a:ext cx="2566080" cy="1207440"/>
              <a:chOff x="3349080" y="3828960"/>
              <a:chExt cx="2566080" cy="1207440"/>
            </a:xfrm>
          </p:grpSpPr>
          <p:sp>
            <p:nvSpPr>
              <p:cNvPr id="798" name="Retângulo: Cantos Arredondados 6"/>
              <p:cNvSpPr/>
              <p:nvPr/>
            </p:nvSpPr>
            <p:spPr>
              <a:xfrm>
                <a:off x="3349080" y="38289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Implementação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99" name="Retângulo: Cantos Arredondados 7"/>
              <p:cNvSpPr/>
              <p:nvPr/>
            </p:nvSpPr>
            <p:spPr>
              <a:xfrm>
                <a:off x="3370680" y="455148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Validação e Teste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800" name="Agrupar 13"/>
            <p:cNvGrpSpPr/>
            <p:nvPr/>
          </p:nvGrpSpPr>
          <p:grpSpPr>
            <a:xfrm>
              <a:off x="6217560" y="2028240"/>
              <a:ext cx="2544480" cy="1660320"/>
              <a:chOff x="6217560" y="2028240"/>
              <a:chExt cx="2544480" cy="1660320"/>
            </a:xfrm>
          </p:grpSpPr>
          <p:sp>
            <p:nvSpPr>
              <p:cNvPr id="801" name="Retângulo: Cantos Arredondados 8"/>
              <p:cNvSpPr/>
              <p:nvPr/>
            </p:nvSpPr>
            <p:spPr>
              <a:xfrm>
                <a:off x="62175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Conceitual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02" name="Retângulo: Cantos Arredondados 9"/>
              <p:cNvSpPr/>
              <p:nvPr/>
            </p:nvSpPr>
            <p:spPr>
              <a:xfrm>
                <a:off x="6217560" y="26427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Lógico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03" name="Retângulo: Cantos Arredondados 10"/>
              <p:cNvSpPr/>
              <p:nvPr/>
            </p:nvSpPr>
            <p:spPr>
              <a:xfrm>
                <a:off x="6217560" y="32036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Físico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sp>
          <p:nvSpPr>
            <p:cNvPr id="804" name="Seta: Dobrada 14"/>
            <p:cNvSpPr/>
            <p:nvPr/>
          </p:nvSpPr>
          <p:spPr>
            <a:xfrm rot="5400000">
              <a:off x="6632280" y="1002240"/>
              <a:ext cx="430920" cy="174636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805" name="Seta: Dobrada 15"/>
            <p:cNvSpPr/>
            <p:nvPr/>
          </p:nvSpPr>
          <p:spPr>
            <a:xfrm flipV="1" rot="5400000">
              <a:off x="2221200" y="1034280"/>
              <a:ext cx="441720" cy="16927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806" name="Seta: para Baixo 17"/>
            <p:cNvSpPr/>
            <p:nvPr/>
          </p:nvSpPr>
          <p:spPr>
            <a:xfrm>
              <a:off x="1587960" y="24033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07" name="Seta: para Baixo 18"/>
            <p:cNvSpPr/>
            <p:nvPr/>
          </p:nvSpPr>
          <p:spPr>
            <a:xfrm>
              <a:off x="1587960" y="29962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08" name="Seta: Dobrada 19"/>
            <p:cNvSpPr/>
            <p:nvPr/>
          </p:nvSpPr>
          <p:spPr>
            <a:xfrm flipV="1">
              <a:off x="1633680" y="3724560"/>
              <a:ext cx="154152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09" name="Seta: Dobrada 20"/>
            <p:cNvSpPr/>
            <p:nvPr/>
          </p:nvSpPr>
          <p:spPr>
            <a:xfrm flipH="1" flipV="1">
              <a:off x="5978520" y="3724560"/>
              <a:ext cx="174636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10" name="Seta: para Baixo 21"/>
            <p:cNvSpPr/>
            <p:nvPr/>
          </p:nvSpPr>
          <p:spPr>
            <a:xfrm>
              <a:off x="7529400" y="23601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11" name="Seta: para Baixo 22"/>
            <p:cNvSpPr/>
            <p:nvPr/>
          </p:nvSpPr>
          <p:spPr>
            <a:xfrm>
              <a:off x="7529400" y="295344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12" name="Seta: para Baixo 23"/>
            <p:cNvSpPr/>
            <p:nvPr/>
          </p:nvSpPr>
          <p:spPr>
            <a:xfrm>
              <a:off x="4532040" y="42688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sp>
        <p:nvSpPr>
          <p:cNvPr id="813" name="Conector de Seta Reta 16"/>
          <p:cNvSpPr/>
          <p:nvPr/>
        </p:nvSpPr>
        <p:spPr>
          <a:xfrm flipV="1">
            <a:off x="3111840" y="3459600"/>
            <a:ext cx="31460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  <a:headEnd len="med" type="triangle" w="med"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14" name="Conector de Seta Reta 26"/>
          <p:cNvSpPr/>
          <p:nvPr/>
        </p:nvSpPr>
        <p:spPr>
          <a:xfrm>
            <a:off x="3125520" y="2850480"/>
            <a:ext cx="3083760" cy="61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815" name="Balão de Fala: Retângulo com Cantos Arredondados 29"/>
          <p:cNvSpPr/>
          <p:nvPr/>
        </p:nvSpPr>
        <p:spPr>
          <a:xfrm>
            <a:off x="2022840" y="2060640"/>
            <a:ext cx="1584720" cy="5713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CRUD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16" name="Balão de Fala: Retângulo com Cantos Arredondados 30"/>
          <p:cNvSpPr/>
          <p:nvPr/>
        </p:nvSpPr>
        <p:spPr>
          <a:xfrm>
            <a:off x="7198920" y="2287080"/>
            <a:ext cx="1854360" cy="3985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Queries, Views ...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17" name="Retângulo: Cantos Arredondados 31"/>
          <p:cNvSpPr/>
          <p:nvPr/>
        </p:nvSpPr>
        <p:spPr>
          <a:xfrm>
            <a:off x="5872320" y="604800"/>
            <a:ext cx="2318040" cy="420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Regra 20x80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19" name="PlaceHolder 1"/>
          <p:cNvSpPr>
            <a:spLocks noGrp="1"/>
          </p:cNvSpPr>
          <p:nvPr>
            <p:ph type="sldNum" idx="9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02F7917-7064-4DBB-97DF-F36D64983AA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820" name="Agrupar 24"/>
          <p:cNvGrpSpPr/>
          <p:nvPr/>
        </p:nvGrpSpPr>
        <p:grpSpPr>
          <a:xfrm>
            <a:off x="534960" y="1478520"/>
            <a:ext cx="8227080" cy="3557880"/>
            <a:chOff x="534960" y="1478520"/>
            <a:chExt cx="8227080" cy="3557880"/>
          </a:xfrm>
        </p:grpSpPr>
        <p:sp>
          <p:nvSpPr>
            <p:cNvPr id="821" name="Retângulo: Cantos Arredondados 2"/>
            <p:cNvSpPr/>
            <p:nvPr/>
          </p:nvSpPr>
          <p:spPr>
            <a:xfrm>
              <a:off x="3370680" y="1478520"/>
              <a:ext cx="2544480" cy="484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Levantamento de requisitos</a:t>
              </a:r>
              <a:endParaRPr b="0" lang="pt-BR" sz="1400" spc="-1" strike="noStrike">
                <a:latin typeface="Arial"/>
              </a:endParaRPr>
            </a:p>
          </p:txBody>
        </p:sp>
        <p:grpSp>
          <p:nvGrpSpPr>
            <p:cNvPr id="822" name="Agrupar 12"/>
            <p:cNvGrpSpPr/>
            <p:nvPr/>
          </p:nvGrpSpPr>
          <p:grpSpPr>
            <a:xfrm>
              <a:off x="534960" y="2028240"/>
              <a:ext cx="2544480" cy="1649520"/>
              <a:chOff x="534960" y="2028240"/>
              <a:chExt cx="2544480" cy="1649520"/>
            </a:xfrm>
          </p:grpSpPr>
          <p:sp>
            <p:nvSpPr>
              <p:cNvPr id="823" name="Retângulo: Cantos Arredondados 3"/>
              <p:cNvSpPr/>
              <p:nvPr/>
            </p:nvSpPr>
            <p:spPr>
              <a:xfrm>
                <a:off x="5349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Análise Funcional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24" name="Retângulo: Cantos Arredondados 4"/>
              <p:cNvSpPr/>
              <p:nvPr/>
            </p:nvSpPr>
            <p:spPr>
              <a:xfrm>
                <a:off x="534960" y="261072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Especificação de Acesso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25" name="Retângulo: Cantos Arredondados 5"/>
              <p:cNvSpPr/>
              <p:nvPr/>
            </p:nvSpPr>
            <p:spPr>
              <a:xfrm>
                <a:off x="534960" y="31928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de Aplicação 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826" name="Agrupar 11"/>
            <p:cNvGrpSpPr/>
            <p:nvPr/>
          </p:nvGrpSpPr>
          <p:grpSpPr>
            <a:xfrm>
              <a:off x="3349080" y="3828960"/>
              <a:ext cx="2566080" cy="1207440"/>
              <a:chOff x="3349080" y="3828960"/>
              <a:chExt cx="2566080" cy="1207440"/>
            </a:xfrm>
          </p:grpSpPr>
          <p:sp>
            <p:nvSpPr>
              <p:cNvPr id="827" name="Retângulo: Cantos Arredondados 6"/>
              <p:cNvSpPr/>
              <p:nvPr/>
            </p:nvSpPr>
            <p:spPr>
              <a:xfrm>
                <a:off x="3349080" y="38289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Implementação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28" name="Retângulo: Cantos Arredondados 7"/>
              <p:cNvSpPr/>
              <p:nvPr/>
            </p:nvSpPr>
            <p:spPr>
              <a:xfrm>
                <a:off x="3370680" y="455148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Validação e Teste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829" name="Agrupar 13"/>
            <p:cNvGrpSpPr/>
            <p:nvPr/>
          </p:nvGrpSpPr>
          <p:grpSpPr>
            <a:xfrm>
              <a:off x="6217560" y="2028240"/>
              <a:ext cx="2544480" cy="1660320"/>
              <a:chOff x="6217560" y="2028240"/>
              <a:chExt cx="2544480" cy="1660320"/>
            </a:xfrm>
          </p:grpSpPr>
          <p:sp>
            <p:nvSpPr>
              <p:cNvPr id="830" name="Retângulo: Cantos Arredondados 8"/>
              <p:cNvSpPr/>
              <p:nvPr/>
            </p:nvSpPr>
            <p:spPr>
              <a:xfrm>
                <a:off x="62175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Conceitual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31" name="Retângulo: Cantos Arredondados 9"/>
              <p:cNvSpPr/>
              <p:nvPr/>
            </p:nvSpPr>
            <p:spPr>
              <a:xfrm>
                <a:off x="6217560" y="26427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Lógico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32" name="Retângulo: Cantos Arredondados 10"/>
              <p:cNvSpPr/>
              <p:nvPr/>
            </p:nvSpPr>
            <p:spPr>
              <a:xfrm>
                <a:off x="6217560" y="32036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Físico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sp>
          <p:nvSpPr>
            <p:cNvPr id="833" name="Seta: Dobrada 14"/>
            <p:cNvSpPr/>
            <p:nvPr/>
          </p:nvSpPr>
          <p:spPr>
            <a:xfrm rot="5400000">
              <a:off x="6632280" y="1002240"/>
              <a:ext cx="430920" cy="174636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834" name="Seta: Dobrada 15"/>
            <p:cNvSpPr/>
            <p:nvPr/>
          </p:nvSpPr>
          <p:spPr>
            <a:xfrm flipV="1" rot="5400000">
              <a:off x="2221200" y="1034280"/>
              <a:ext cx="441720" cy="16927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835" name="Seta: para Baixo 17"/>
            <p:cNvSpPr/>
            <p:nvPr/>
          </p:nvSpPr>
          <p:spPr>
            <a:xfrm>
              <a:off x="1587960" y="24033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36" name="Seta: para Baixo 18"/>
            <p:cNvSpPr/>
            <p:nvPr/>
          </p:nvSpPr>
          <p:spPr>
            <a:xfrm>
              <a:off x="1587960" y="29962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37" name="Seta: Dobrada 19"/>
            <p:cNvSpPr/>
            <p:nvPr/>
          </p:nvSpPr>
          <p:spPr>
            <a:xfrm flipV="1">
              <a:off x="1633680" y="3724560"/>
              <a:ext cx="154152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38" name="Seta: Dobrada 20"/>
            <p:cNvSpPr/>
            <p:nvPr/>
          </p:nvSpPr>
          <p:spPr>
            <a:xfrm flipH="1" flipV="1">
              <a:off x="5978520" y="3724560"/>
              <a:ext cx="174636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39" name="Seta: para Baixo 21"/>
            <p:cNvSpPr/>
            <p:nvPr/>
          </p:nvSpPr>
          <p:spPr>
            <a:xfrm>
              <a:off x="7529400" y="23601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40" name="Seta: para Baixo 22"/>
            <p:cNvSpPr/>
            <p:nvPr/>
          </p:nvSpPr>
          <p:spPr>
            <a:xfrm>
              <a:off x="7529400" y="295344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41" name="Seta: para Baixo 23"/>
            <p:cNvSpPr/>
            <p:nvPr/>
          </p:nvSpPr>
          <p:spPr>
            <a:xfrm>
              <a:off x="4532040" y="42688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sp>
        <p:nvSpPr>
          <p:cNvPr id="842" name="Conector de Seta Reta 16"/>
          <p:cNvSpPr/>
          <p:nvPr/>
        </p:nvSpPr>
        <p:spPr>
          <a:xfrm flipV="1">
            <a:off x="3111840" y="3459600"/>
            <a:ext cx="31460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  <a:headEnd len="med" type="triangle" w="med"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3" name="Conector de Seta Reta 26"/>
          <p:cNvSpPr/>
          <p:nvPr/>
        </p:nvSpPr>
        <p:spPr>
          <a:xfrm>
            <a:off x="3125520" y="2850480"/>
            <a:ext cx="3083760" cy="61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844" name="Balão de Fala: Retângulo com Cantos Arredondados 30"/>
          <p:cNvSpPr/>
          <p:nvPr/>
        </p:nvSpPr>
        <p:spPr>
          <a:xfrm>
            <a:off x="2216880" y="2179080"/>
            <a:ext cx="1789560" cy="5173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Privacidade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46" name="PlaceHolder 1"/>
          <p:cNvSpPr>
            <a:spLocks noGrp="1"/>
          </p:cNvSpPr>
          <p:nvPr>
            <p:ph type="sldNum" idx="9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F995874-7C2E-4C2D-A0DF-22E26FF5868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847" name="Agrupar 24"/>
          <p:cNvGrpSpPr/>
          <p:nvPr/>
        </p:nvGrpSpPr>
        <p:grpSpPr>
          <a:xfrm>
            <a:off x="534960" y="1478520"/>
            <a:ext cx="8227080" cy="3557880"/>
            <a:chOff x="534960" y="1478520"/>
            <a:chExt cx="8227080" cy="3557880"/>
          </a:xfrm>
        </p:grpSpPr>
        <p:sp>
          <p:nvSpPr>
            <p:cNvPr id="848" name="Retângulo: Cantos Arredondados 2"/>
            <p:cNvSpPr/>
            <p:nvPr/>
          </p:nvSpPr>
          <p:spPr>
            <a:xfrm>
              <a:off x="3370680" y="1478520"/>
              <a:ext cx="2544480" cy="484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Levantamento de requisitos</a:t>
              </a:r>
              <a:endParaRPr b="0" lang="pt-BR" sz="1400" spc="-1" strike="noStrike">
                <a:latin typeface="Arial"/>
              </a:endParaRPr>
            </a:p>
          </p:txBody>
        </p:sp>
        <p:grpSp>
          <p:nvGrpSpPr>
            <p:cNvPr id="849" name="Agrupar 12"/>
            <p:cNvGrpSpPr/>
            <p:nvPr/>
          </p:nvGrpSpPr>
          <p:grpSpPr>
            <a:xfrm>
              <a:off x="534960" y="2028240"/>
              <a:ext cx="2544480" cy="1649520"/>
              <a:chOff x="534960" y="2028240"/>
              <a:chExt cx="2544480" cy="1649520"/>
            </a:xfrm>
          </p:grpSpPr>
          <p:sp>
            <p:nvSpPr>
              <p:cNvPr id="850" name="Retângulo: Cantos Arredondados 3"/>
              <p:cNvSpPr/>
              <p:nvPr/>
            </p:nvSpPr>
            <p:spPr>
              <a:xfrm>
                <a:off x="5349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Análise Funcional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51" name="Retângulo: Cantos Arredondados 4"/>
              <p:cNvSpPr/>
              <p:nvPr/>
            </p:nvSpPr>
            <p:spPr>
              <a:xfrm>
                <a:off x="534960" y="261072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Especificação de Acesso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52" name="Retângulo: Cantos Arredondados 5"/>
              <p:cNvSpPr/>
              <p:nvPr/>
            </p:nvSpPr>
            <p:spPr>
              <a:xfrm>
                <a:off x="534960" y="31928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de Aplicação 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853" name="Agrupar 11"/>
            <p:cNvGrpSpPr/>
            <p:nvPr/>
          </p:nvGrpSpPr>
          <p:grpSpPr>
            <a:xfrm>
              <a:off x="3349080" y="3828960"/>
              <a:ext cx="2566080" cy="1207440"/>
              <a:chOff x="3349080" y="3828960"/>
              <a:chExt cx="2566080" cy="1207440"/>
            </a:xfrm>
          </p:grpSpPr>
          <p:sp>
            <p:nvSpPr>
              <p:cNvPr id="854" name="Retângulo: Cantos Arredondados 6"/>
              <p:cNvSpPr/>
              <p:nvPr/>
            </p:nvSpPr>
            <p:spPr>
              <a:xfrm>
                <a:off x="3349080" y="38289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Implementação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55" name="Retângulo: Cantos Arredondados 7"/>
              <p:cNvSpPr/>
              <p:nvPr/>
            </p:nvSpPr>
            <p:spPr>
              <a:xfrm>
                <a:off x="3370680" y="455148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Validação e Teste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856" name="Agrupar 13"/>
            <p:cNvGrpSpPr/>
            <p:nvPr/>
          </p:nvGrpSpPr>
          <p:grpSpPr>
            <a:xfrm>
              <a:off x="6217560" y="2028240"/>
              <a:ext cx="2544480" cy="1660320"/>
              <a:chOff x="6217560" y="2028240"/>
              <a:chExt cx="2544480" cy="1660320"/>
            </a:xfrm>
          </p:grpSpPr>
          <p:sp>
            <p:nvSpPr>
              <p:cNvPr id="857" name="Retângulo: Cantos Arredondados 8"/>
              <p:cNvSpPr/>
              <p:nvPr/>
            </p:nvSpPr>
            <p:spPr>
              <a:xfrm>
                <a:off x="62175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Conceitual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58" name="Retângulo: Cantos Arredondados 9"/>
              <p:cNvSpPr/>
              <p:nvPr/>
            </p:nvSpPr>
            <p:spPr>
              <a:xfrm>
                <a:off x="6217560" y="26427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Lógico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59" name="Retângulo: Cantos Arredondados 10"/>
              <p:cNvSpPr/>
              <p:nvPr/>
            </p:nvSpPr>
            <p:spPr>
              <a:xfrm>
                <a:off x="6217560" y="32036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Físico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sp>
          <p:nvSpPr>
            <p:cNvPr id="860" name="Seta: Dobrada 14"/>
            <p:cNvSpPr/>
            <p:nvPr/>
          </p:nvSpPr>
          <p:spPr>
            <a:xfrm rot="5400000">
              <a:off x="6632280" y="1002240"/>
              <a:ext cx="430920" cy="174636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861" name="Seta: Dobrada 15"/>
            <p:cNvSpPr/>
            <p:nvPr/>
          </p:nvSpPr>
          <p:spPr>
            <a:xfrm flipV="1" rot="5400000">
              <a:off x="2221200" y="1034280"/>
              <a:ext cx="441720" cy="16927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862" name="Seta: para Baixo 17"/>
            <p:cNvSpPr/>
            <p:nvPr/>
          </p:nvSpPr>
          <p:spPr>
            <a:xfrm>
              <a:off x="1587960" y="24033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63" name="Seta: para Baixo 18"/>
            <p:cNvSpPr/>
            <p:nvPr/>
          </p:nvSpPr>
          <p:spPr>
            <a:xfrm>
              <a:off x="1587960" y="29962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64" name="Seta: Dobrada 19"/>
            <p:cNvSpPr/>
            <p:nvPr/>
          </p:nvSpPr>
          <p:spPr>
            <a:xfrm flipV="1">
              <a:off x="1633680" y="3724560"/>
              <a:ext cx="154152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65" name="Seta: Dobrada 20"/>
            <p:cNvSpPr/>
            <p:nvPr/>
          </p:nvSpPr>
          <p:spPr>
            <a:xfrm flipH="1" flipV="1">
              <a:off x="5978520" y="3724560"/>
              <a:ext cx="174636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66" name="Seta: para Baixo 21"/>
            <p:cNvSpPr/>
            <p:nvPr/>
          </p:nvSpPr>
          <p:spPr>
            <a:xfrm>
              <a:off x="7529400" y="23601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67" name="Seta: para Baixo 22"/>
            <p:cNvSpPr/>
            <p:nvPr/>
          </p:nvSpPr>
          <p:spPr>
            <a:xfrm>
              <a:off x="7529400" y="295344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68" name="Seta: para Baixo 23"/>
            <p:cNvSpPr/>
            <p:nvPr/>
          </p:nvSpPr>
          <p:spPr>
            <a:xfrm>
              <a:off x="4532040" y="42688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sp>
        <p:nvSpPr>
          <p:cNvPr id="869" name="Conector de Seta Reta 16"/>
          <p:cNvSpPr/>
          <p:nvPr/>
        </p:nvSpPr>
        <p:spPr>
          <a:xfrm flipV="1">
            <a:off x="3111840" y="3459600"/>
            <a:ext cx="31460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  <a:headEnd len="med" type="triangle" w="med"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0" name="Conector de Seta Reta 26"/>
          <p:cNvSpPr/>
          <p:nvPr/>
        </p:nvSpPr>
        <p:spPr>
          <a:xfrm>
            <a:off x="3125520" y="2850480"/>
            <a:ext cx="3083760" cy="61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871" name="Balão de Fala: Retângulo com Cantos Arredondados 30"/>
          <p:cNvSpPr/>
          <p:nvPr/>
        </p:nvSpPr>
        <p:spPr>
          <a:xfrm>
            <a:off x="5419440" y="2793960"/>
            <a:ext cx="2242440" cy="5173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Implementação do 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72" name="Retângulo: Cantos Arredondados 25"/>
          <p:cNvSpPr/>
          <p:nvPr/>
        </p:nvSpPr>
        <p:spPr>
          <a:xfrm>
            <a:off x="5872320" y="604800"/>
            <a:ext cx="2318040" cy="420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Conhece a aplicação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74" name="PlaceHolder 1"/>
          <p:cNvSpPr>
            <a:spLocks noGrp="1"/>
          </p:cNvSpPr>
          <p:nvPr>
            <p:ph type="sldNum" idx="9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8C9B0F1-82B8-44B1-8E6C-560DF43D932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875" name="Agrupar 24"/>
          <p:cNvGrpSpPr/>
          <p:nvPr/>
        </p:nvGrpSpPr>
        <p:grpSpPr>
          <a:xfrm>
            <a:off x="534960" y="1478520"/>
            <a:ext cx="8227080" cy="3557880"/>
            <a:chOff x="534960" y="1478520"/>
            <a:chExt cx="8227080" cy="3557880"/>
          </a:xfrm>
        </p:grpSpPr>
        <p:sp>
          <p:nvSpPr>
            <p:cNvPr id="876" name="Retângulo: Cantos Arredondados 2"/>
            <p:cNvSpPr/>
            <p:nvPr/>
          </p:nvSpPr>
          <p:spPr>
            <a:xfrm>
              <a:off x="3370680" y="1478520"/>
              <a:ext cx="2544480" cy="484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Levantamento de requisitos</a:t>
              </a:r>
              <a:endParaRPr b="0" lang="pt-BR" sz="1400" spc="-1" strike="noStrike">
                <a:latin typeface="Arial"/>
              </a:endParaRPr>
            </a:p>
          </p:txBody>
        </p:sp>
        <p:grpSp>
          <p:nvGrpSpPr>
            <p:cNvPr id="877" name="Agrupar 12"/>
            <p:cNvGrpSpPr/>
            <p:nvPr/>
          </p:nvGrpSpPr>
          <p:grpSpPr>
            <a:xfrm>
              <a:off x="534960" y="2028240"/>
              <a:ext cx="2544480" cy="1649520"/>
              <a:chOff x="534960" y="2028240"/>
              <a:chExt cx="2544480" cy="1649520"/>
            </a:xfrm>
          </p:grpSpPr>
          <p:sp>
            <p:nvSpPr>
              <p:cNvPr id="878" name="Retângulo: Cantos Arredondados 3"/>
              <p:cNvSpPr/>
              <p:nvPr/>
            </p:nvSpPr>
            <p:spPr>
              <a:xfrm>
                <a:off x="5349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Análise Funcional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79" name="Retângulo: Cantos Arredondados 4"/>
              <p:cNvSpPr/>
              <p:nvPr/>
            </p:nvSpPr>
            <p:spPr>
              <a:xfrm>
                <a:off x="534960" y="261072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Especificação de Acesso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80" name="Retângulo: Cantos Arredondados 5"/>
              <p:cNvSpPr/>
              <p:nvPr/>
            </p:nvSpPr>
            <p:spPr>
              <a:xfrm>
                <a:off x="534960" y="31928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de Aplicação 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881" name="Agrupar 11"/>
            <p:cNvGrpSpPr/>
            <p:nvPr/>
          </p:nvGrpSpPr>
          <p:grpSpPr>
            <a:xfrm>
              <a:off x="3349080" y="3828960"/>
              <a:ext cx="2566080" cy="1207440"/>
              <a:chOff x="3349080" y="3828960"/>
              <a:chExt cx="2566080" cy="1207440"/>
            </a:xfrm>
          </p:grpSpPr>
          <p:sp>
            <p:nvSpPr>
              <p:cNvPr id="882" name="Retângulo: Cantos Arredondados 6"/>
              <p:cNvSpPr/>
              <p:nvPr/>
            </p:nvSpPr>
            <p:spPr>
              <a:xfrm>
                <a:off x="3349080" y="38289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Implementação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83" name="Retângulo: Cantos Arredondados 7"/>
              <p:cNvSpPr/>
              <p:nvPr/>
            </p:nvSpPr>
            <p:spPr>
              <a:xfrm>
                <a:off x="3370680" y="455148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Validação e Teste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884" name="Agrupar 13"/>
            <p:cNvGrpSpPr/>
            <p:nvPr/>
          </p:nvGrpSpPr>
          <p:grpSpPr>
            <a:xfrm>
              <a:off x="6217560" y="2028240"/>
              <a:ext cx="2544480" cy="1660320"/>
              <a:chOff x="6217560" y="2028240"/>
              <a:chExt cx="2544480" cy="1660320"/>
            </a:xfrm>
          </p:grpSpPr>
          <p:sp>
            <p:nvSpPr>
              <p:cNvPr id="885" name="Retângulo: Cantos Arredondados 8"/>
              <p:cNvSpPr/>
              <p:nvPr/>
            </p:nvSpPr>
            <p:spPr>
              <a:xfrm>
                <a:off x="62175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Conceitual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86" name="Retângulo: Cantos Arredondados 9"/>
              <p:cNvSpPr/>
              <p:nvPr/>
            </p:nvSpPr>
            <p:spPr>
              <a:xfrm>
                <a:off x="6217560" y="26427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Lógico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887" name="Retângulo: Cantos Arredondados 10"/>
              <p:cNvSpPr/>
              <p:nvPr/>
            </p:nvSpPr>
            <p:spPr>
              <a:xfrm>
                <a:off x="6217560" y="32036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Físico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sp>
          <p:nvSpPr>
            <p:cNvPr id="888" name="Seta: Dobrada 14"/>
            <p:cNvSpPr/>
            <p:nvPr/>
          </p:nvSpPr>
          <p:spPr>
            <a:xfrm rot="5400000">
              <a:off x="6632280" y="1002240"/>
              <a:ext cx="430920" cy="174636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889" name="Seta: Dobrada 15"/>
            <p:cNvSpPr/>
            <p:nvPr/>
          </p:nvSpPr>
          <p:spPr>
            <a:xfrm flipV="1" rot="5400000">
              <a:off x="2221200" y="1034280"/>
              <a:ext cx="441720" cy="16927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890" name="Seta: para Baixo 17"/>
            <p:cNvSpPr/>
            <p:nvPr/>
          </p:nvSpPr>
          <p:spPr>
            <a:xfrm>
              <a:off x="1587960" y="24033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91" name="Seta: para Baixo 18"/>
            <p:cNvSpPr/>
            <p:nvPr/>
          </p:nvSpPr>
          <p:spPr>
            <a:xfrm>
              <a:off x="1587960" y="29962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92" name="Seta: Dobrada 19"/>
            <p:cNvSpPr/>
            <p:nvPr/>
          </p:nvSpPr>
          <p:spPr>
            <a:xfrm flipV="1">
              <a:off x="1633680" y="3724560"/>
              <a:ext cx="154152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93" name="Seta: Dobrada 20"/>
            <p:cNvSpPr/>
            <p:nvPr/>
          </p:nvSpPr>
          <p:spPr>
            <a:xfrm flipH="1" flipV="1">
              <a:off x="5978520" y="3724560"/>
              <a:ext cx="174636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94" name="Seta: para Baixo 21"/>
            <p:cNvSpPr/>
            <p:nvPr/>
          </p:nvSpPr>
          <p:spPr>
            <a:xfrm>
              <a:off x="7529400" y="23601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95" name="Seta: para Baixo 22"/>
            <p:cNvSpPr/>
            <p:nvPr/>
          </p:nvSpPr>
          <p:spPr>
            <a:xfrm>
              <a:off x="7529400" y="295344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896" name="Seta: para Baixo 23"/>
            <p:cNvSpPr/>
            <p:nvPr/>
          </p:nvSpPr>
          <p:spPr>
            <a:xfrm>
              <a:off x="4532040" y="42688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sp>
        <p:nvSpPr>
          <p:cNvPr id="897" name="Conector de Seta Reta 16"/>
          <p:cNvSpPr/>
          <p:nvPr/>
        </p:nvSpPr>
        <p:spPr>
          <a:xfrm flipV="1">
            <a:off x="3111840" y="3459600"/>
            <a:ext cx="31460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  <a:headEnd len="med" type="triangle" w="med"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8" name="Conector de Seta Reta 26"/>
          <p:cNvSpPr/>
          <p:nvPr/>
        </p:nvSpPr>
        <p:spPr>
          <a:xfrm>
            <a:off x="3125520" y="2850480"/>
            <a:ext cx="3083760" cy="61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899" name="Balão de Fala: Retângulo com Cantos Arredondados 30"/>
          <p:cNvSpPr/>
          <p:nvPr/>
        </p:nvSpPr>
        <p:spPr>
          <a:xfrm>
            <a:off x="2982600" y="3408480"/>
            <a:ext cx="2242440" cy="5173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1e4f1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Integração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00" name="CaixaDeTexto 1"/>
          <p:cNvSpPr/>
          <p:nvPr/>
        </p:nvSpPr>
        <p:spPr>
          <a:xfrm>
            <a:off x="3200400" y="234324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Clique para adicionar texto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Desenvolvimento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02" name="PlaceHolder 1"/>
          <p:cNvSpPr>
            <a:spLocks noGrp="1"/>
          </p:cNvSpPr>
          <p:nvPr>
            <p:ph type="sldNum" idx="9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B3CC734-366E-4E0A-A36F-0BB5F5F3FD4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903" name="Agrupar 24"/>
          <p:cNvGrpSpPr/>
          <p:nvPr/>
        </p:nvGrpSpPr>
        <p:grpSpPr>
          <a:xfrm>
            <a:off x="534960" y="1478520"/>
            <a:ext cx="8227080" cy="3557880"/>
            <a:chOff x="534960" y="1478520"/>
            <a:chExt cx="8227080" cy="3557880"/>
          </a:xfrm>
        </p:grpSpPr>
        <p:sp>
          <p:nvSpPr>
            <p:cNvPr id="904" name="Retângulo: Cantos Arredondados 2"/>
            <p:cNvSpPr/>
            <p:nvPr/>
          </p:nvSpPr>
          <p:spPr>
            <a:xfrm>
              <a:off x="3370680" y="1478520"/>
              <a:ext cx="2544480" cy="484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Levantamento de requisitos</a:t>
              </a:r>
              <a:endParaRPr b="0" lang="pt-BR" sz="1400" spc="-1" strike="noStrike">
                <a:latin typeface="Arial"/>
              </a:endParaRPr>
            </a:p>
          </p:txBody>
        </p:sp>
        <p:grpSp>
          <p:nvGrpSpPr>
            <p:cNvPr id="905" name="Agrupar 12"/>
            <p:cNvGrpSpPr/>
            <p:nvPr/>
          </p:nvGrpSpPr>
          <p:grpSpPr>
            <a:xfrm>
              <a:off x="534960" y="2028240"/>
              <a:ext cx="2544480" cy="1649520"/>
              <a:chOff x="534960" y="2028240"/>
              <a:chExt cx="2544480" cy="1649520"/>
            </a:xfrm>
          </p:grpSpPr>
          <p:sp>
            <p:nvSpPr>
              <p:cNvPr id="906" name="Retângulo: Cantos Arredondados 3"/>
              <p:cNvSpPr/>
              <p:nvPr/>
            </p:nvSpPr>
            <p:spPr>
              <a:xfrm>
                <a:off x="5349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Análise Funcional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907" name="Retângulo: Cantos Arredondados 4"/>
              <p:cNvSpPr/>
              <p:nvPr/>
            </p:nvSpPr>
            <p:spPr>
              <a:xfrm>
                <a:off x="534960" y="261072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Especificação de Acesso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908" name="Retângulo: Cantos Arredondados 5"/>
              <p:cNvSpPr/>
              <p:nvPr/>
            </p:nvSpPr>
            <p:spPr>
              <a:xfrm>
                <a:off x="534960" y="31928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ab4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de Aplicação 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909" name="Agrupar 11"/>
            <p:cNvGrpSpPr/>
            <p:nvPr/>
          </p:nvGrpSpPr>
          <p:grpSpPr>
            <a:xfrm>
              <a:off x="3349080" y="3828960"/>
              <a:ext cx="2566080" cy="1207440"/>
              <a:chOff x="3349080" y="3828960"/>
              <a:chExt cx="2566080" cy="1207440"/>
            </a:xfrm>
          </p:grpSpPr>
          <p:sp>
            <p:nvSpPr>
              <p:cNvPr id="910" name="Retângulo: Cantos Arredondados 6"/>
              <p:cNvSpPr/>
              <p:nvPr/>
            </p:nvSpPr>
            <p:spPr>
              <a:xfrm>
                <a:off x="3349080" y="38289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Implementação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911" name="Retângulo: Cantos Arredondados 7"/>
              <p:cNvSpPr/>
              <p:nvPr/>
            </p:nvSpPr>
            <p:spPr>
              <a:xfrm>
                <a:off x="3370680" y="455148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Validação e Teste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grpSp>
          <p:nvGrpSpPr>
            <p:cNvPr id="912" name="Agrupar 13"/>
            <p:cNvGrpSpPr/>
            <p:nvPr/>
          </p:nvGrpSpPr>
          <p:grpSpPr>
            <a:xfrm>
              <a:off x="6217560" y="2028240"/>
              <a:ext cx="2544480" cy="1660320"/>
              <a:chOff x="6217560" y="2028240"/>
              <a:chExt cx="2544480" cy="1660320"/>
            </a:xfrm>
          </p:grpSpPr>
          <p:sp>
            <p:nvSpPr>
              <p:cNvPr id="913" name="Retângulo: Cantos Arredondados 8"/>
              <p:cNvSpPr/>
              <p:nvPr/>
            </p:nvSpPr>
            <p:spPr>
              <a:xfrm>
                <a:off x="6217560" y="20282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Conceitual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914" name="Retângulo: Cantos Arredondados 9"/>
              <p:cNvSpPr/>
              <p:nvPr/>
            </p:nvSpPr>
            <p:spPr>
              <a:xfrm>
                <a:off x="6217560" y="264276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Lógico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915" name="Retângulo: Cantos Arredondados 10"/>
              <p:cNvSpPr/>
              <p:nvPr/>
            </p:nvSpPr>
            <p:spPr>
              <a:xfrm>
                <a:off x="6217560" y="3203640"/>
                <a:ext cx="2544480" cy="484920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>
                <a:solidFill>
                  <a:srgbClr val="ffffff"/>
                </a:solidFill>
                <a:round/>
              </a:ln>
              <a:effectLst>
                <a:outerShdw blurRad="39960" dir="5400000" dist="20160" rotWithShape="0">
                  <a:srgbClr val="000000">
                    <a:alpha val="38000"/>
                  </a:srgbClr>
                </a:outerShdw>
              </a:effectLst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Projeto Físico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sp>
          <p:nvSpPr>
            <p:cNvPr id="916" name="Seta: Dobrada 14"/>
            <p:cNvSpPr/>
            <p:nvPr/>
          </p:nvSpPr>
          <p:spPr>
            <a:xfrm rot="5400000">
              <a:off x="6632280" y="1002240"/>
              <a:ext cx="430920" cy="174636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917" name="Seta: Dobrada 15"/>
            <p:cNvSpPr/>
            <p:nvPr/>
          </p:nvSpPr>
          <p:spPr>
            <a:xfrm flipV="1" rot="5400000">
              <a:off x="2221200" y="1034280"/>
              <a:ext cx="441720" cy="16927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918" name="Seta: para Baixo 17"/>
            <p:cNvSpPr/>
            <p:nvPr/>
          </p:nvSpPr>
          <p:spPr>
            <a:xfrm>
              <a:off x="1587960" y="24033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919" name="Seta: para Baixo 18"/>
            <p:cNvSpPr/>
            <p:nvPr/>
          </p:nvSpPr>
          <p:spPr>
            <a:xfrm>
              <a:off x="1587960" y="29962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920" name="Seta: Dobrada 19"/>
            <p:cNvSpPr/>
            <p:nvPr/>
          </p:nvSpPr>
          <p:spPr>
            <a:xfrm flipV="1">
              <a:off x="1633680" y="3724560"/>
              <a:ext cx="154152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ffab4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921" name="Seta: Dobrada 20"/>
            <p:cNvSpPr/>
            <p:nvPr/>
          </p:nvSpPr>
          <p:spPr>
            <a:xfrm flipH="1" flipV="1">
              <a:off x="5978520" y="3724560"/>
              <a:ext cx="1746360" cy="45252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922" name="Seta: para Baixo 21"/>
            <p:cNvSpPr/>
            <p:nvPr/>
          </p:nvSpPr>
          <p:spPr>
            <a:xfrm>
              <a:off x="7529400" y="236016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923" name="Seta: para Baixo 22"/>
            <p:cNvSpPr/>
            <p:nvPr/>
          </p:nvSpPr>
          <p:spPr>
            <a:xfrm>
              <a:off x="7529400" y="295344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924" name="Seta: para Baixo 23"/>
            <p:cNvSpPr/>
            <p:nvPr/>
          </p:nvSpPr>
          <p:spPr>
            <a:xfrm>
              <a:off x="4532040" y="4268880"/>
              <a:ext cx="193680" cy="3232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sp>
        <p:nvSpPr>
          <p:cNvPr id="925" name="Conector de Seta Reta 16"/>
          <p:cNvSpPr/>
          <p:nvPr/>
        </p:nvSpPr>
        <p:spPr>
          <a:xfrm flipV="1">
            <a:off x="3111840" y="3459600"/>
            <a:ext cx="314604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  <a:headEnd len="med" type="triangle" w="med"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26" name="Conector de Seta Reta 26"/>
          <p:cNvSpPr/>
          <p:nvPr/>
        </p:nvSpPr>
        <p:spPr>
          <a:xfrm>
            <a:off x="3125520" y="2850480"/>
            <a:ext cx="3083760" cy="61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927" name="CaixaDeTexto 1"/>
          <p:cNvSpPr/>
          <p:nvPr/>
        </p:nvSpPr>
        <p:spPr>
          <a:xfrm>
            <a:off x="3200400" y="234324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Clique para adicionar texto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928" name="Imagem 27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3680280"/>
            <a:ext cx="1481400" cy="1459800"/>
          </a:xfrm>
          <a:prstGeom prst="rect">
            <a:avLst/>
          </a:prstGeom>
          <a:ln w="0">
            <a:noFill/>
          </a:ln>
        </p:spPr>
      </p:pic>
      <p:sp>
        <p:nvSpPr>
          <p:cNvPr id="929" name="Balão de Pensamento: Nuvem 29"/>
          <p:cNvSpPr/>
          <p:nvPr/>
        </p:nvSpPr>
        <p:spPr>
          <a:xfrm>
            <a:off x="178920" y="2707560"/>
            <a:ext cx="2183760" cy="8906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Classificação das aplicações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Mundo Fechado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sldNum" idx="1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E782D43-2B99-4297-9AB6-D4541389653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96" name="Imagem 4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5443200" y="1477440"/>
            <a:ext cx="3120120" cy="3040200"/>
          </a:xfrm>
          <a:prstGeom prst="rect">
            <a:avLst/>
          </a:prstGeom>
          <a:ln w="0">
            <a:noFill/>
          </a:ln>
        </p:spPr>
      </p:pic>
      <p:grpSp>
        <p:nvGrpSpPr>
          <p:cNvPr id="97" name="Agrupar 7"/>
          <p:cNvGrpSpPr/>
          <p:nvPr/>
        </p:nvGrpSpPr>
        <p:grpSpPr>
          <a:xfrm>
            <a:off x="610200" y="2157840"/>
            <a:ext cx="4506840" cy="1918800"/>
            <a:chOff x="610200" y="2157840"/>
            <a:chExt cx="4506840" cy="1918800"/>
          </a:xfrm>
        </p:grpSpPr>
        <p:sp>
          <p:nvSpPr>
            <p:cNvPr id="98" name="Retângulo: Cantos Arredondados 4"/>
            <p:cNvSpPr/>
            <p:nvPr/>
          </p:nvSpPr>
          <p:spPr>
            <a:xfrm>
              <a:off x="610200" y="2157840"/>
              <a:ext cx="2124000" cy="54972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Verdade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9" name="Retângulo: Cantos Arredondados 5"/>
            <p:cNvSpPr/>
            <p:nvPr/>
          </p:nvSpPr>
          <p:spPr>
            <a:xfrm>
              <a:off x="2917800" y="3451680"/>
              <a:ext cx="2199240" cy="62496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ffffff"/>
                  </a:solidFill>
                  <a:latin typeface="Arial"/>
                  <a:ea typeface="Arial"/>
                </a:rPr>
                <a:t>Contexto do BD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00" name="Seta: de Cima para Baixo 6"/>
            <p:cNvSpPr/>
            <p:nvPr/>
          </p:nvSpPr>
          <p:spPr>
            <a:xfrm rot="19860000">
              <a:off x="2531160" y="2473200"/>
              <a:ext cx="484920" cy="121824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  <p:sp>
        <p:nvSpPr>
          <p:cNvPr id="101" name="Retângulo: Cantos Arredondados 2"/>
          <p:cNvSpPr/>
          <p:nvPr/>
        </p:nvSpPr>
        <p:spPr>
          <a:xfrm>
            <a:off x="567360" y="4519080"/>
            <a:ext cx="8022240" cy="430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Arial"/>
              </a:rPr>
              <a:t>Close World Assumption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Aplicações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31" name="PlaceHolder 1"/>
          <p:cNvSpPr>
            <a:spLocks noGrp="1"/>
          </p:cNvSpPr>
          <p:nvPr>
            <p:ph type="sldNum" idx="9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CD01B69-47E3-493C-8FAD-D1EC33F1D4C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932" name="Agrupar 25"/>
          <p:cNvGrpSpPr/>
          <p:nvPr/>
        </p:nvGrpSpPr>
        <p:grpSpPr>
          <a:xfrm>
            <a:off x="4093200" y="637200"/>
            <a:ext cx="4776480" cy="2210040"/>
            <a:chOff x="4093200" y="637200"/>
            <a:chExt cx="4776480" cy="2210040"/>
          </a:xfrm>
        </p:grpSpPr>
        <p:grpSp>
          <p:nvGrpSpPr>
            <p:cNvPr id="933" name="Agrupar 24"/>
            <p:cNvGrpSpPr/>
            <p:nvPr/>
          </p:nvGrpSpPr>
          <p:grpSpPr>
            <a:xfrm>
              <a:off x="4093200" y="637200"/>
              <a:ext cx="4776480" cy="2210040"/>
              <a:chOff x="4093200" y="637200"/>
              <a:chExt cx="4776480" cy="2210040"/>
            </a:xfrm>
          </p:grpSpPr>
          <p:sp>
            <p:nvSpPr>
              <p:cNvPr id="934" name="Retângulo: Cantos Arredondados 2"/>
              <p:cNvSpPr/>
              <p:nvPr/>
            </p:nvSpPr>
            <p:spPr>
              <a:xfrm>
                <a:off x="5739840" y="637200"/>
                <a:ext cx="1477080" cy="30096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9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Levantamento de requisitos</a:t>
                </a:r>
                <a:endParaRPr b="0" lang="pt-BR" sz="900" spc="-1" strike="noStrike">
                  <a:latin typeface="Arial"/>
                </a:endParaRPr>
              </a:p>
            </p:txBody>
          </p:sp>
          <p:grpSp>
            <p:nvGrpSpPr>
              <p:cNvPr id="935" name="Agrupar 12"/>
              <p:cNvGrpSpPr/>
              <p:nvPr/>
            </p:nvGrpSpPr>
            <p:grpSpPr>
              <a:xfrm>
                <a:off x="4093200" y="978840"/>
                <a:ext cx="1477080" cy="1024560"/>
                <a:chOff x="4093200" y="978840"/>
                <a:chExt cx="1477080" cy="1024560"/>
              </a:xfrm>
            </p:grpSpPr>
            <p:sp>
              <p:nvSpPr>
                <p:cNvPr id="936" name="Retângulo: Cantos Arredondados 3"/>
                <p:cNvSpPr/>
                <p:nvPr/>
              </p:nvSpPr>
              <p:spPr>
                <a:xfrm>
                  <a:off x="4093200" y="97884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ab4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Análise Funcional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  <p:sp>
              <p:nvSpPr>
                <p:cNvPr id="937" name="Retângulo: Cantos Arredondados 4"/>
                <p:cNvSpPr/>
                <p:nvPr/>
              </p:nvSpPr>
              <p:spPr>
                <a:xfrm>
                  <a:off x="4093200" y="134064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ab4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Especificação de Acesso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  <p:sp>
              <p:nvSpPr>
                <p:cNvPr id="938" name="Retângulo: Cantos Arredondados 5"/>
                <p:cNvSpPr/>
                <p:nvPr/>
              </p:nvSpPr>
              <p:spPr>
                <a:xfrm>
                  <a:off x="4093200" y="170244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ab4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Projeto de Aplicação 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</p:grpSp>
          <p:grpSp>
            <p:nvGrpSpPr>
              <p:cNvPr id="939" name="Agrupar 11"/>
              <p:cNvGrpSpPr/>
              <p:nvPr/>
            </p:nvGrpSpPr>
            <p:grpSpPr>
              <a:xfrm>
                <a:off x="5727240" y="2097720"/>
                <a:ext cx="1489680" cy="749520"/>
                <a:chOff x="5727240" y="2097720"/>
                <a:chExt cx="1489680" cy="749520"/>
              </a:xfrm>
            </p:grpSpPr>
            <p:sp>
              <p:nvSpPr>
                <p:cNvPr id="940" name="Retângulo: Cantos Arredondados 6"/>
                <p:cNvSpPr/>
                <p:nvPr/>
              </p:nvSpPr>
              <p:spPr>
                <a:xfrm>
                  <a:off x="5727240" y="209772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solidFill>
                    <a:srgbClr val="0097a7"/>
                  </a:solidFill>
                  <a:round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Implementação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  <p:sp>
              <p:nvSpPr>
                <p:cNvPr id="941" name="Retângulo: Cantos Arredondados 7"/>
                <p:cNvSpPr/>
                <p:nvPr/>
              </p:nvSpPr>
              <p:spPr>
                <a:xfrm>
                  <a:off x="5739840" y="254628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solidFill>
                    <a:srgbClr val="0097a7"/>
                  </a:solidFill>
                  <a:round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Validação e Teste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</p:grpSp>
          <p:grpSp>
            <p:nvGrpSpPr>
              <p:cNvPr id="942" name="Agrupar 13"/>
              <p:cNvGrpSpPr/>
              <p:nvPr/>
            </p:nvGrpSpPr>
            <p:grpSpPr>
              <a:xfrm>
                <a:off x="7392600" y="978840"/>
                <a:ext cx="1477080" cy="1031040"/>
                <a:chOff x="7392600" y="978840"/>
                <a:chExt cx="1477080" cy="1031040"/>
              </a:xfrm>
            </p:grpSpPr>
            <p:sp>
              <p:nvSpPr>
                <p:cNvPr id="943" name="Retângulo: Cantos Arredondados 8"/>
                <p:cNvSpPr/>
                <p:nvPr/>
              </p:nvSpPr>
              <p:spPr>
                <a:xfrm>
                  <a:off x="7392600" y="97884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0000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Projeto Conceitual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  <p:sp>
              <p:nvSpPr>
                <p:cNvPr id="944" name="Retângulo: Cantos Arredondados 9"/>
                <p:cNvSpPr/>
                <p:nvPr/>
              </p:nvSpPr>
              <p:spPr>
                <a:xfrm>
                  <a:off x="7392600" y="136080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0000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Projeto Lógico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  <p:sp>
              <p:nvSpPr>
                <p:cNvPr id="945" name="Retângulo: Cantos Arredondados 10"/>
                <p:cNvSpPr/>
                <p:nvPr/>
              </p:nvSpPr>
              <p:spPr>
                <a:xfrm>
                  <a:off x="7392600" y="170892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0000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Projeto Físico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</p:grpSp>
          <p:sp>
            <p:nvSpPr>
              <p:cNvPr id="946" name="Seta: Dobrada 14"/>
              <p:cNvSpPr/>
              <p:nvPr/>
            </p:nvSpPr>
            <p:spPr>
              <a:xfrm rot="5400000">
                <a:off x="7624440" y="376920"/>
                <a:ext cx="267480" cy="101376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947" name="Seta: Dobrada 15"/>
              <p:cNvSpPr/>
              <p:nvPr/>
            </p:nvSpPr>
            <p:spPr>
              <a:xfrm flipV="1" rot="5400000">
                <a:off x="5063400" y="396360"/>
                <a:ext cx="274320" cy="98244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948" name="Seta: para Baixo 17"/>
              <p:cNvSpPr/>
              <p:nvPr/>
            </p:nvSpPr>
            <p:spPr>
              <a:xfrm>
                <a:off x="4704840" y="1211760"/>
                <a:ext cx="112320" cy="2005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solidFill>
                  <a:srgbClr val="ffab4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49" name="Seta: para Baixo 18"/>
              <p:cNvSpPr/>
              <p:nvPr/>
            </p:nvSpPr>
            <p:spPr>
              <a:xfrm>
                <a:off x="4704840" y="1580400"/>
                <a:ext cx="112320" cy="2005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solidFill>
                  <a:srgbClr val="ffab4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50" name="Seta: Dobrada 19"/>
              <p:cNvSpPr/>
              <p:nvPr/>
            </p:nvSpPr>
            <p:spPr>
              <a:xfrm flipV="1">
                <a:off x="4731120" y="2032920"/>
                <a:ext cx="894960" cy="280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solidFill>
                  <a:srgbClr val="ffab4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51" name="Seta: Dobrada 20"/>
              <p:cNvSpPr/>
              <p:nvPr/>
            </p:nvSpPr>
            <p:spPr>
              <a:xfrm flipH="1" flipV="1">
                <a:off x="7254360" y="2032920"/>
                <a:ext cx="1013760" cy="280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solidFill>
                  <a:srgbClr val="c0000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52" name="Seta: para Baixo 21"/>
              <p:cNvSpPr/>
              <p:nvPr/>
            </p:nvSpPr>
            <p:spPr>
              <a:xfrm>
                <a:off x="8154360" y="1185120"/>
                <a:ext cx="112320" cy="2005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solidFill>
                  <a:srgbClr val="c0000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53" name="Seta: para Baixo 22"/>
              <p:cNvSpPr/>
              <p:nvPr/>
            </p:nvSpPr>
            <p:spPr>
              <a:xfrm>
                <a:off x="8154360" y="1553400"/>
                <a:ext cx="112320" cy="2005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solidFill>
                  <a:srgbClr val="c0000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54" name="Seta: para Baixo 23"/>
              <p:cNvSpPr/>
              <p:nvPr/>
            </p:nvSpPr>
            <p:spPr>
              <a:xfrm>
                <a:off x="6413760" y="2370600"/>
                <a:ext cx="112320" cy="2005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</p:sp>
        </p:grpSp>
        <p:sp>
          <p:nvSpPr>
            <p:cNvPr id="955" name="Conector de Seta Reta 16"/>
            <p:cNvSpPr/>
            <p:nvPr/>
          </p:nvSpPr>
          <p:spPr>
            <a:xfrm flipV="1">
              <a:off x="5589360" y="1867680"/>
              <a:ext cx="182664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12121"/>
              </a:solidFill>
              <a:round/>
              <a:headEnd len="med" type="triangle" w="med"/>
              <a:tailEnd len="med" type="triangle" w="med"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956" name="Conector de Seta Reta 26"/>
            <p:cNvSpPr/>
            <p:nvPr/>
          </p:nvSpPr>
          <p:spPr>
            <a:xfrm>
              <a:off x="5597280" y="1489680"/>
              <a:ext cx="1790280" cy="38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12121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/>
          </p:style>
        </p:sp>
      </p:grpSp>
      <p:pic>
        <p:nvPicPr>
          <p:cNvPr id="957" name="Imagem 27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3680280"/>
            <a:ext cx="1481400" cy="1459800"/>
          </a:xfrm>
          <a:prstGeom prst="rect">
            <a:avLst/>
          </a:prstGeom>
          <a:ln w="0">
            <a:noFill/>
          </a:ln>
        </p:spPr>
      </p:pic>
      <p:sp>
        <p:nvSpPr>
          <p:cNvPr id="958" name="Balão de Pensamento: Nuvem 30"/>
          <p:cNvSpPr/>
          <p:nvPr/>
        </p:nvSpPr>
        <p:spPr>
          <a:xfrm>
            <a:off x="178920" y="2707560"/>
            <a:ext cx="2183760" cy="8906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Classificação das aplicações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959" name="Retângulo: Cantos Arredondados 31"/>
          <p:cNvSpPr/>
          <p:nvPr/>
        </p:nvSpPr>
        <p:spPr>
          <a:xfrm>
            <a:off x="3036600" y="4185000"/>
            <a:ext cx="1865160" cy="46332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OLTP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60" name="Retângulo: Cantos Arredondados 32"/>
          <p:cNvSpPr/>
          <p:nvPr/>
        </p:nvSpPr>
        <p:spPr>
          <a:xfrm>
            <a:off x="5052960" y="4185000"/>
            <a:ext cx="1865160" cy="46332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OLAP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61" name="Retângulo: Cantos Arredondados 33"/>
          <p:cNvSpPr/>
          <p:nvPr/>
        </p:nvSpPr>
        <p:spPr>
          <a:xfrm>
            <a:off x="2734560" y="3527280"/>
            <a:ext cx="4463640" cy="13042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Uso dos dados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Aplicações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63" name="PlaceHolder 1"/>
          <p:cNvSpPr>
            <a:spLocks noGrp="1"/>
          </p:cNvSpPr>
          <p:nvPr>
            <p:ph type="sldNum" idx="9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BB8AF48-88FD-4DDC-AD99-E794B25A1AA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964" name="Agrupar 25"/>
          <p:cNvGrpSpPr/>
          <p:nvPr/>
        </p:nvGrpSpPr>
        <p:grpSpPr>
          <a:xfrm>
            <a:off x="4093200" y="637200"/>
            <a:ext cx="4776480" cy="2210040"/>
            <a:chOff x="4093200" y="637200"/>
            <a:chExt cx="4776480" cy="2210040"/>
          </a:xfrm>
        </p:grpSpPr>
        <p:grpSp>
          <p:nvGrpSpPr>
            <p:cNvPr id="965" name="Agrupar 24"/>
            <p:cNvGrpSpPr/>
            <p:nvPr/>
          </p:nvGrpSpPr>
          <p:grpSpPr>
            <a:xfrm>
              <a:off x="4093200" y="637200"/>
              <a:ext cx="4776480" cy="2210040"/>
              <a:chOff x="4093200" y="637200"/>
              <a:chExt cx="4776480" cy="2210040"/>
            </a:xfrm>
          </p:grpSpPr>
          <p:sp>
            <p:nvSpPr>
              <p:cNvPr id="966" name="Retângulo: Cantos Arredondados 2"/>
              <p:cNvSpPr/>
              <p:nvPr/>
            </p:nvSpPr>
            <p:spPr>
              <a:xfrm>
                <a:off x="5739840" y="637200"/>
                <a:ext cx="1477080" cy="30096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9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Levantamento de requisitos</a:t>
                </a:r>
                <a:endParaRPr b="0" lang="pt-BR" sz="900" spc="-1" strike="noStrike">
                  <a:latin typeface="Arial"/>
                </a:endParaRPr>
              </a:p>
            </p:txBody>
          </p:sp>
          <p:grpSp>
            <p:nvGrpSpPr>
              <p:cNvPr id="967" name="Agrupar 12"/>
              <p:cNvGrpSpPr/>
              <p:nvPr/>
            </p:nvGrpSpPr>
            <p:grpSpPr>
              <a:xfrm>
                <a:off x="4093200" y="978840"/>
                <a:ext cx="1477080" cy="1024560"/>
                <a:chOff x="4093200" y="978840"/>
                <a:chExt cx="1477080" cy="1024560"/>
              </a:xfrm>
            </p:grpSpPr>
            <p:sp>
              <p:nvSpPr>
                <p:cNvPr id="968" name="Retângulo: Cantos Arredondados 3"/>
                <p:cNvSpPr/>
                <p:nvPr/>
              </p:nvSpPr>
              <p:spPr>
                <a:xfrm>
                  <a:off x="4093200" y="97884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ab4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Análise Funcional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  <p:sp>
              <p:nvSpPr>
                <p:cNvPr id="969" name="Retângulo: Cantos Arredondados 4"/>
                <p:cNvSpPr/>
                <p:nvPr/>
              </p:nvSpPr>
              <p:spPr>
                <a:xfrm>
                  <a:off x="4093200" y="134064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ab4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Especificação de Acesso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  <p:sp>
              <p:nvSpPr>
                <p:cNvPr id="970" name="Retângulo: Cantos Arredondados 5"/>
                <p:cNvSpPr/>
                <p:nvPr/>
              </p:nvSpPr>
              <p:spPr>
                <a:xfrm>
                  <a:off x="4093200" y="170244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ab4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Projeto de Aplicação 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</p:grpSp>
          <p:grpSp>
            <p:nvGrpSpPr>
              <p:cNvPr id="971" name="Agrupar 11"/>
              <p:cNvGrpSpPr/>
              <p:nvPr/>
            </p:nvGrpSpPr>
            <p:grpSpPr>
              <a:xfrm>
                <a:off x="5727240" y="2097720"/>
                <a:ext cx="1489680" cy="749520"/>
                <a:chOff x="5727240" y="2097720"/>
                <a:chExt cx="1489680" cy="749520"/>
              </a:xfrm>
            </p:grpSpPr>
            <p:sp>
              <p:nvSpPr>
                <p:cNvPr id="972" name="Retângulo: Cantos Arredondados 6"/>
                <p:cNvSpPr/>
                <p:nvPr/>
              </p:nvSpPr>
              <p:spPr>
                <a:xfrm>
                  <a:off x="5727240" y="209772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solidFill>
                    <a:srgbClr val="0097a7"/>
                  </a:solidFill>
                  <a:round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Implementação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  <p:sp>
              <p:nvSpPr>
                <p:cNvPr id="973" name="Retângulo: Cantos Arredondados 7"/>
                <p:cNvSpPr/>
                <p:nvPr/>
              </p:nvSpPr>
              <p:spPr>
                <a:xfrm>
                  <a:off x="5739840" y="254628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solidFill>
                    <a:srgbClr val="0097a7"/>
                  </a:solidFill>
                  <a:round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Validação e Teste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</p:grpSp>
          <p:grpSp>
            <p:nvGrpSpPr>
              <p:cNvPr id="974" name="Agrupar 13"/>
              <p:cNvGrpSpPr/>
              <p:nvPr/>
            </p:nvGrpSpPr>
            <p:grpSpPr>
              <a:xfrm>
                <a:off x="7392600" y="978840"/>
                <a:ext cx="1477080" cy="1031040"/>
                <a:chOff x="7392600" y="978840"/>
                <a:chExt cx="1477080" cy="1031040"/>
              </a:xfrm>
            </p:grpSpPr>
            <p:sp>
              <p:nvSpPr>
                <p:cNvPr id="975" name="Retângulo: Cantos Arredondados 8"/>
                <p:cNvSpPr/>
                <p:nvPr/>
              </p:nvSpPr>
              <p:spPr>
                <a:xfrm>
                  <a:off x="7392600" y="97884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0000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Projeto Conceitual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  <p:sp>
              <p:nvSpPr>
                <p:cNvPr id="976" name="Retângulo: Cantos Arredondados 9"/>
                <p:cNvSpPr/>
                <p:nvPr/>
              </p:nvSpPr>
              <p:spPr>
                <a:xfrm>
                  <a:off x="7392600" y="136080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0000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Projeto Lógico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  <p:sp>
              <p:nvSpPr>
                <p:cNvPr id="977" name="Retângulo: Cantos Arredondados 10"/>
                <p:cNvSpPr/>
                <p:nvPr/>
              </p:nvSpPr>
              <p:spPr>
                <a:xfrm>
                  <a:off x="7392600" y="1708920"/>
                  <a:ext cx="1477080" cy="30096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00000"/>
                </a:solidFill>
                <a:ln>
                  <a:solidFill>
                    <a:srgbClr val="ffffff"/>
                  </a:solidFill>
                  <a:round/>
                </a:ln>
                <a:effectLst>
                  <a:outerShdw blurRad="39960" dir="5400000" dist="2016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/>
              </p:style>
              <p:txBody>
                <a:bodyPr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pt-BR" sz="900" spc="-1" strike="noStrike">
                      <a:solidFill>
                        <a:srgbClr val="ffffff"/>
                      </a:solidFill>
                      <a:latin typeface="Arial"/>
                      <a:ea typeface="Arial"/>
                    </a:rPr>
                    <a:t>Projeto Físico</a:t>
                  </a:r>
                  <a:endParaRPr b="0" lang="pt-BR" sz="900" spc="-1" strike="noStrike">
                    <a:latin typeface="Arial"/>
                  </a:endParaRPr>
                </a:p>
              </p:txBody>
            </p:sp>
          </p:grpSp>
          <p:sp>
            <p:nvSpPr>
              <p:cNvPr id="978" name="Seta: Dobrada 14"/>
              <p:cNvSpPr/>
              <p:nvPr/>
            </p:nvSpPr>
            <p:spPr>
              <a:xfrm rot="5400000">
                <a:off x="7624440" y="376920"/>
                <a:ext cx="267480" cy="101376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979" name="Seta: Dobrada 15"/>
              <p:cNvSpPr/>
              <p:nvPr/>
            </p:nvSpPr>
            <p:spPr>
              <a:xfrm flipV="1" rot="5400000">
                <a:off x="5063400" y="396360"/>
                <a:ext cx="274320" cy="98244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980" name="Seta: para Baixo 17"/>
              <p:cNvSpPr/>
              <p:nvPr/>
            </p:nvSpPr>
            <p:spPr>
              <a:xfrm>
                <a:off x="4704840" y="1211760"/>
                <a:ext cx="112320" cy="2005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solidFill>
                  <a:srgbClr val="ffab4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81" name="Seta: para Baixo 18"/>
              <p:cNvSpPr/>
              <p:nvPr/>
            </p:nvSpPr>
            <p:spPr>
              <a:xfrm>
                <a:off x="4704840" y="1580400"/>
                <a:ext cx="112320" cy="2005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solidFill>
                  <a:srgbClr val="ffab4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82" name="Seta: Dobrada 19"/>
              <p:cNvSpPr/>
              <p:nvPr/>
            </p:nvSpPr>
            <p:spPr>
              <a:xfrm flipV="1">
                <a:off x="4731120" y="2032920"/>
                <a:ext cx="894960" cy="280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solidFill>
                  <a:srgbClr val="ffab4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83" name="Seta: Dobrada 20"/>
              <p:cNvSpPr/>
              <p:nvPr/>
            </p:nvSpPr>
            <p:spPr>
              <a:xfrm flipH="1" flipV="1">
                <a:off x="7254360" y="2032920"/>
                <a:ext cx="1013760" cy="280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ffffff"/>
              </a:solidFill>
              <a:ln>
                <a:solidFill>
                  <a:srgbClr val="c0000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84" name="Seta: para Baixo 21"/>
              <p:cNvSpPr/>
              <p:nvPr/>
            </p:nvSpPr>
            <p:spPr>
              <a:xfrm>
                <a:off x="8154360" y="1185120"/>
                <a:ext cx="112320" cy="2005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solidFill>
                  <a:srgbClr val="c0000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85" name="Seta: para Baixo 22"/>
              <p:cNvSpPr/>
              <p:nvPr/>
            </p:nvSpPr>
            <p:spPr>
              <a:xfrm>
                <a:off x="8154360" y="1553400"/>
                <a:ext cx="112320" cy="2005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solidFill>
                  <a:srgbClr val="c00000"/>
                </a:solidFill>
                <a:round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986" name="Seta: para Baixo 23"/>
              <p:cNvSpPr/>
              <p:nvPr/>
            </p:nvSpPr>
            <p:spPr>
              <a:xfrm>
                <a:off x="6413760" y="2370600"/>
                <a:ext cx="112320" cy="20052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solidFill>
                  <a:srgbClr val="0097a7"/>
                </a:solidFill>
                <a:round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/>
            </p:style>
          </p:sp>
        </p:grpSp>
        <p:sp>
          <p:nvSpPr>
            <p:cNvPr id="987" name="Conector de Seta Reta 16"/>
            <p:cNvSpPr/>
            <p:nvPr/>
          </p:nvSpPr>
          <p:spPr>
            <a:xfrm flipV="1">
              <a:off x="5589360" y="1867680"/>
              <a:ext cx="182664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12121"/>
              </a:solidFill>
              <a:round/>
              <a:headEnd len="med" type="triangle" w="med"/>
              <a:tailEnd len="med" type="triangle" w="med"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988" name="Conector de Seta Reta 26"/>
            <p:cNvSpPr/>
            <p:nvPr/>
          </p:nvSpPr>
          <p:spPr>
            <a:xfrm>
              <a:off x="5597280" y="1489680"/>
              <a:ext cx="1790280" cy="38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12121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/>
          </p:style>
        </p:sp>
      </p:grpSp>
      <p:pic>
        <p:nvPicPr>
          <p:cNvPr id="989" name="Imagem 27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3680280"/>
            <a:ext cx="1481400" cy="1459800"/>
          </a:xfrm>
          <a:prstGeom prst="rect">
            <a:avLst/>
          </a:prstGeom>
          <a:ln w="0">
            <a:noFill/>
          </a:ln>
        </p:spPr>
      </p:pic>
      <p:sp>
        <p:nvSpPr>
          <p:cNvPr id="990" name="Balão de Pensamento: Nuvem 30"/>
          <p:cNvSpPr/>
          <p:nvPr/>
        </p:nvSpPr>
        <p:spPr>
          <a:xfrm>
            <a:off x="178920" y="2707560"/>
            <a:ext cx="2183760" cy="8906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Classificação das aplicações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991" name="Retângulo: Cantos Arredondados 31"/>
          <p:cNvSpPr/>
          <p:nvPr/>
        </p:nvSpPr>
        <p:spPr>
          <a:xfrm>
            <a:off x="3036600" y="4185000"/>
            <a:ext cx="1865160" cy="46332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OLTP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92" name="Retângulo: Cantos Arredondados 32"/>
          <p:cNvSpPr/>
          <p:nvPr/>
        </p:nvSpPr>
        <p:spPr>
          <a:xfrm>
            <a:off x="5052960" y="4185000"/>
            <a:ext cx="1865160" cy="46332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OLAP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93" name="Retângulo: Cantos Arredondados 33"/>
          <p:cNvSpPr/>
          <p:nvPr/>
        </p:nvSpPr>
        <p:spPr>
          <a:xfrm>
            <a:off x="2734560" y="3527280"/>
            <a:ext cx="4463640" cy="13042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Uso dos dados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994" name="Texto Explicativo: Seta para Baixo 1"/>
          <p:cNvSpPr/>
          <p:nvPr/>
        </p:nvSpPr>
        <p:spPr>
          <a:xfrm>
            <a:off x="2616120" y="3074400"/>
            <a:ext cx="1746360" cy="7545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2060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HTAP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1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Resumindo...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996" name="PlaceHolder 1"/>
          <p:cNvSpPr>
            <a:spLocks noGrp="1"/>
          </p:cNvSpPr>
          <p:nvPr>
            <p:ph type="sldNum" idx="9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8A85F73-8B6A-4196-B41A-61BCCC70A4C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997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163320" y="-3960"/>
            <a:ext cx="4895280" cy="5136480"/>
          </a:xfrm>
          <a:prstGeom prst="rect">
            <a:avLst/>
          </a:prstGeom>
          <a:ln w="0">
            <a:noFill/>
          </a:ln>
        </p:spPr>
      </p:pic>
      <p:sp>
        <p:nvSpPr>
          <p:cNvPr id="998" name="CaixaDeTexto 2"/>
          <p:cNvSpPr/>
          <p:nvPr/>
        </p:nvSpPr>
        <p:spPr>
          <a:xfrm>
            <a:off x="5746320" y="4866480"/>
            <a:ext cx="22752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9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1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Resumindo...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000" name="PlaceHolder 1"/>
          <p:cNvSpPr>
            <a:spLocks noGrp="1"/>
          </p:cNvSpPr>
          <p:nvPr>
            <p:ph type="sldNum" idx="9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78FAB91-58BA-4E71-BD42-02C94882F75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001" name="Imagem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163320" y="-3960"/>
            <a:ext cx="4895280" cy="5136480"/>
          </a:xfrm>
          <a:prstGeom prst="rect">
            <a:avLst/>
          </a:prstGeom>
          <a:ln w="0">
            <a:noFill/>
          </a:ln>
        </p:spPr>
      </p:pic>
      <p:sp>
        <p:nvSpPr>
          <p:cNvPr id="1002" name="CaixaDeTexto 2"/>
          <p:cNvSpPr/>
          <p:nvPr/>
        </p:nvSpPr>
        <p:spPr>
          <a:xfrm>
            <a:off x="5746320" y="4866480"/>
            <a:ext cx="22752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9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 - Navathe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1003" name="Retângulo: Cantos Arredondados 3"/>
          <p:cNvSpPr/>
          <p:nvPr/>
        </p:nvSpPr>
        <p:spPr>
          <a:xfrm>
            <a:off x="5866560" y="912240"/>
            <a:ext cx="2152080" cy="19591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4" name="Retângulo: Cantos Arredondados 4"/>
          <p:cNvSpPr/>
          <p:nvPr/>
        </p:nvSpPr>
        <p:spPr>
          <a:xfrm>
            <a:off x="5866560" y="2960640"/>
            <a:ext cx="2152080" cy="957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</p:sp>
      <p:sp>
        <p:nvSpPr>
          <p:cNvPr id="1005" name="Retângulo: Cantos Arredondados 5"/>
          <p:cNvSpPr/>
          <p:nvPr/>
        </p:nvSpPr>
        <p:spPr>
          <a:xfrm>
            <a:off x="5910840" y="3992400"/>
            <a:ext cx="2152080" cy="7567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</p:sp>
      <p:grpSp>
        <p:nvGrpSpPr>
          <p:cNvPr id="1006" name="Agrupar 9"/>
          <p:cNvGrpSpPr/>
          <p:nvPr/>
        </p:nvGrpSpPr>
        <p:grpSpPr>
          <a:xfrm>
            <a:off x="672840" y="2257560"/>
            <a:ext cx="2315160" cy="1944360"/>
            <a:chOff x="672840" y="2257560"/>
            <a:chExt cx="2315160" cy="1944360"/>
          </a:xfrm>
        </p:grpSpPr>
        <p:sp>
          <p:nvSpPr>
            <p:cNvPr id="1007" name="Retângulo: Cantos Arredondados 6"/>
            <p:cNvSpPr/>
            <p:nvPr/>
          </p:nvSpPr>
          <p:spPr>
            <a:xfrm>
              <a:off x="672840" y="2257560"/>
              <a:ext cx="2315160" cy="54900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ER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008" name="Retângulo: Cantos Arredondados 7"/>
            <p:cNvSpPr/>
            <p:nvPr/>
          </p:nvSpPr>
          <p:spPr>
            <a:xfrm>
              <a:off x="672840" y="2970000"/>
              <a:ext cx="2315160" cy="5490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Relacional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009" name="Retângulo: Cantos Arredondados 8"/>
            <p:cNvSpPr/>
            <p:nvPr/>
          </p:nvSpPr>
          <p:spPr>
            <a:xfrm>
              <a:off x="672840" y="3652920"/>
              <a:ext cx="2315160" cy="549000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SGBD Relacional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96;p5"/>
          <p:cNvSpPr/>
          <p:nvPr/>
        </p:nvSpPr>
        <p:spPr>
          <a:xfrm>
            <a:off x="712440" y="1113120"/>
            <a:ext cx="731520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Aplicação - Modelagem dos dados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1011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012" name="PlaceHolder 1"/>
          <p:cNvSpPr>
            <a:spLocks noGrp="1"/>
          </p:cNvSpPr>
          <p:nvPr>
            <p:ph type="sldNum" idx="9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8CFE90EA-F444-49B9-9494-7C3CC9F26C9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013" name="Gráfico 2" descr="Banco de dados com preenchimento sólido"/>
          <p:cNvPicPr/>
          <p:nvPr/>
        </p:nvPicPr>
        <p:blipFill>
          <a:blip r:embed="rId2"/>
          <a:stretch/>
        </p:blipFill>
        <p:spPr>
          <a:xfrm>
            <a:off x="7245720" y="2972160"/>
            <a:ext cx="1587240" cy="1608840"/>
          </a:xfrm>
          <a:prstGeom prst="rect">
            <a:avLst/>
          </a:prstGeom>
          <a:ln w="0">
            <a:noFill/>
          </a:ln>
        </p:spPr>
      </p:pic>
      <p:pic>
        <p:nvPicPr>
          <p:cNvPr id="1014" name="Gráfico 4" descr="Voz com preenchimento sólido"/>
          <p:cNvPicPr/>
          <p:nvPr/>
        </p:nvPicPr>
        <p:blipFill>
          <a:blip r:embed="rId3"/>
          <a:stretch/>
        </p:blipFill>
        <p:spPr>
          <a:xfrm>
            <a:off x="6855480" y="3667680"/>
            <a:ext cx="1388880" cy="138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Objetivo: rastreamento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1016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17" name="PlaceHolder 1"/>
          <p:cNvSpPr>
            <a:spLocks noGrp="1"/>
          </p:cNvSpPr>
          <p:nvPr>
            <p:ph type="sldNum" idx="9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DB4EE86-E67A-4752-8C69-24307C5BA81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18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19" name="Retângulo: Cantos Arredondados 1"/>
          <p:cNvSpPr/>
          <p:nvPr/>
        </p:nvSpPr>
        <p:spPr>
          <a:xfrm>
            <a:off x="696600" y="2977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Empregados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20" name="Retângulo: Cantos Arredondados 3"/>
          <p:cNvSpPr/>
          <p:nvPr/>
        </p:nvSpPr>
        <p:spPr>
          <a:xfrm>
            <a:off x="2206080" y="398016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21" name="Retângulo: Cantos Arredondados 4"/>
          <p:cNvSpPr/>
          <p:nvPr/>
        </p:nvSpPr>
        <p:spPr>
          <a:xfrm>
            <a:off x="3640320" y="30204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Projetos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Objetivo: rastreamento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1023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24" name="PlaceHolder 1"/>
          <p:cNvSpPr>
            <a:spLocks noGrp="1"/>
          </p:cNvSpPr>
          <p:nvPr>
            <p:ph type="sldNum" idx="10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2D03936-8BA9-4ECD-9900-4B63B0AEA51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25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26" name="Retângulo: Cantos Arredondados 3"/>
          <p:cNvSpPr/>
          <p:nvPr/>
        </p:nvSpPr>
        <p:spPr>
          <a:xfrm>
            <a:off x="2206080" y="398016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27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Levantamento de dados e requisitos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28" name="Imagem 26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5011920" y="1729800"/>
            <a:ext cx="1071360" cy="1036800"/>
          </a:xfrm>
          <a:prstGeom prst="rect">
            <a:avLst/>
          </a:prstGeom>
          <a:ln w="0">
            <a:noFill/>
          </a:ln>
        </p:spPr>
      </p:pic>
      <p:sp>
        <p:nvSpPr>
          <p:cNvPr id="1029" name="Retângulo: Cantos Arredondados 9"/>
          <p:cNvSpPr/>
          <p:nvPr/>
        </p:nvSpPr>
        <p:spPr>
          <a:xfrm>
            <a:off x="696600" y="2977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Empregados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30" name="Retângulo: Cantos Arredondados 11"/>
          <p:cNvSpPr/>
          <p:nvPr/>
        </p:nvSpPr>
        <p:spPr>
          <a:xfrm>
            <a:off x="3640320" y="30204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Projetos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Organização: 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Nome, n°, gerente (empregado)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Calibri"/>
              </a:rPr>
              <a:t>Rastrear?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Calibri"/>
              </a:rPr>
              <a:t>Data de início do gerente &amp; locais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3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33" name="PlaceHolder 1"/>
          <p:cNvSpPr>
            <a:spLocks noGrp="1"/>
          </p:cNvSpPr>
          <p:nvPr>
            <p:ph type="sldNum" idx="10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430FE7D-31E6-4927-817A-D0705481D48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34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5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6" name="Retângulo: Cantos Arredondados 10"/>
          <p:cNvSpPr/>
          <p:nvPr/>
        </p:nvSpPr>
        <p:spPr>
          <a:xfrm>
            <a:off x="2799360" y="1780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Organização: 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Nome, n°, gerente (empregado)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Rastrear?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Data de início do gerente &amp; locais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3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39" name="PlaceHolder 1"/>
          <p:cNvSpPr>
            <a:spLocks noGrp="1"/>
          </p:cNvSpPr>
          <p:nvPr>
            <p:ph type="sldNum" idx="10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E80012C-471E-4749-89A3-8DDEA6212DB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40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41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42" name="Retângulo: Cantos Arredondados 10"/>
          <p:cNvSpPr/>
          <p:nvPr/>
        </p:nvSpPr>
        <p:spPr>
          <a:xfrm>
            <a:off x="2799360" y="1780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203;g109ffa863cd_0_328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Qual a função?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Projetos – 1 ou +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Arial"/>
              </a:rPr>
              <a:t>Características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d9d9d9"/>
                </a:solidFill>
                <a:latin typeface="Calibri"/>
                <a:ea typeface="Arial"/>
              </a:rPr>
              <a:t>Nome, n°, localização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44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45" name="PlaceHolder 1"/>
          <p:cNvSpPr>
            <a:spLocks noGrp="1"/>
          </p:cNvSpPr>
          <p:nvPr>
            <p:ph type="sldNum" idx="10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87CDB9D-679D-4045-8D2B-A8EDA7C4867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46" name="Retângulo: Cantos Arredondados 2"/>
          <p:cNvSpPr/>
          <p:nvPr/>
        </p:nvSpPr>
        <p:spPr>
          <a:xfrm>
            <a:off x="6175440" y="1473840"/>
            <a:ext cx="2202480" cy="51912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Company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47" name="Retângulo: Cantos Arredondados 5"/>
          <p:cNvSpPr/>
          <p:nvPr/>
        </p:nvSpPr>
        <p:spPr>
          <a:xfrm>
            <a:off x="6174360" y="2642760"/>
            <a:ext cx="2199240" cy="20052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Arial"/>
              </a:rPr>
              <a:t>Descrição do mini-mundo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48" name="Retângulo: Cantos Arredondados 10"/>
          <p:cNvSpPr/>
          <p:nvPr/>
        </p:nvSpPr>
        <p:spPr>
          <a:xfrm>
            <a:off x="2799360" y="1780200"/>
            <a:ext cx="2113200" cy="58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Departamentos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  <dc:description/>
  <dc:language>pt-BR</dc:language>
  <cp:lastModifiedBy/>
  <dcterms:modified xsi:type="dcterms:W3CDTF">2022-09-25T16:04:54Z</dcterms:modified>
  <cp:revision>2586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HiddenSlides">
    <vt:i4>2</vt:i4>
  </property>
  <property fmtid="{D5CDD505-2E9C-101B-9397-08002B2CF9AE}" pid="4" name="MediaServiceImageTags">
    <vt:lpwstr/>
  </property>
  <property fmtid="{D5CDD505-2E9C-101B-9397-08002B2CF9AE}" pid="5" name="Notes">
    <vt:i4>305</vt:i4>
  </property>
  <property fmtid="{D5CDD505-2E9C-101B-9397-08002B2CF9AE}" pid="6" name="PresentationFormat">
    <vt:lpwstr>Apresentação na tela (16:9)</vt:lpwstr>
  </property>
  <property fmtid="{D5CDD505-2E9C-101B-9397-08002B2CF9AE}" pid="7" name="Slides">
    <vt:i4>305</vt:i4>
  </property>
</Properties>
</file>